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6"/>
  </p:notesMasterIdLst>
  <p:handoutMasterIdLst>
    <p:handoutMasterId r:id="rId27"/>
  </p:handoutMasterIdLst>
  <p:sldIdLst>
    <p:sldId id="551" r:id="rId2"/>
    <p:sldId id="554" r:id="rId3"/>
    <p:sldId id="601" r:id="rId4"/>
    <p:sldId id="555" r:id="rId5"/>
    <p:sldId id="556" r:id="rId6"/>
    <p:sldId id="580" r:id="rId7"/>
    <p:sldId id="600" r:id="rId8"/>
    <p:sldId id="581" r:id="rId9"/>
    <p:sldId id="582" r:id="rId10"/>
    <p:sldId id="578" r:id="rId11"/>
    <p:sldId id="579" r:id="rId12"/>
    <p:sldId id="595" r:id="rId13"/>
    <p:sldId id="583" r:id="rId14"/>
    <p:sldId id="584" r:id="rId15"/>
    <p:sldId id="585" r:id="rId16"/>
    <p:sldId id="586" r:id="rId17"/>
    <p:sldId id="587" r:id="rId18"/>
    <p:sldId id="588" r:id="rId19"/>
    <p:sldId id="589" r:id="rId20"/>
    <p:sldId id="590" r:id="rId21"/>
    <p:sldId id="591" r:id="rId22"/>
    <p:sldId id="592" r:id="rId23"/>
    <p:sldId id="593" r:id="rId24"/>
    <p:sldId id="598" r:id="rId25"/>
  </p:sldIdLst>
  <p:sldSz cx="12192000" cy="6858000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18FC7"/>
    <a:srgbClr val="F2F7F8"/>
    <a:srgbClr val="FFC5C6"/>
    <a:srgbClr val="CEF6D0"/>
    <a:srgbClr val="B2FFB5"/>
    <a:srgbClr val="005C2A"/>
    <a:srgbClr val="FFD5F6"/>
    <a:srgbClr val="008A3E"/>
    <a:srgbClr val="3399FF"/>
    <a:srgbClr val="66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Светлый стиль 1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301B821-A1FF-4177-AEE7-76D212191A09}" styleName="Средний стиль 1 —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E9639D4-E3E2-4D34-9284-5A2195B3D0D7}" styleName="Светлый стиль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2838BEF-8BB2-4498-84A7-C5851F593DF1}" styleName="Средний стиль 4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366" autoAdjust="0"/>
    <p:restoredTop sz="88767" autoAdjust="0"/>
  </p:normalViewPr>
  <p:slideViewPr>
    <p:cSldViewPr snapToGrid="0">
      <p:cViewPr>
        <p:scale>
          <a:sx n="100" d="100"/>
          <a:sy n="100" d="100"/>
        </p:scale>
        <p:origin x="-1026" y="-16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CC422A9-0787-4691-A56C-3DF37C3B0B21}" type="doc">
      <dgm:prSet loTypeId="urn:microsoft.com/office/officeart/2005/8/layout/process4" loCatId="list" qsTypeId="urn:microsoft.com/office/officeart/2005/8/quickstyle/simple2" qsCatId="simple" csTypeId="urn:microsoft.com/office/officeart/2005/8/colors/accent5_2" csCatId="accent5" phldr="1"/>
      <dgm:spPr/>
      <dgm:t>
        <a:bodyPr/>
        <a:lstStyle/>
        <a:p>
          <a:endParaRPr lang="ru-RU"/>
        </a:p>
      </dgm:t>
    </dgm:pt>
    <dgm:pt modelId="{672D1332-A950-422E-B612-49CD695985FD}">
      <dgm:prSet phldrT="[Текст]" custT="1"/>
      <dgm:spPr/>
      <dgm:t>
        <a:bodyPr/>
        <a:lstStyle/>
        <a:p>
          <a:r>
            <a:rPr lang="ru-RU" sz="12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Принятие руководством СМО стратегического решения о создании службы страховых представителей трех уровней на функциональной основе</a:t>
          </a:r>
          <a:endParaRPr lang="ru-RU" sz="12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6EBC89D-6790-48D8-8909-16724B76F7D8}" type="parTrans" cxnId="{4EB11126-EF66-4508-B8D8-BC58AB4CCC36}">
      <dgm:prSet/>
      <dgm:spPr/>
      <dgm:t>
        <a:bodyPr/>
        <a:lstStyle/>
        <a:p>
          <a:endParaRPr lang="ru-RU" sz="1200" b="1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EE74B2B-B69B-406E-9DE7-3247C39F786C}" type="sibTrans" cxnId="{4EB11126-EF66-4508-B8D8-BC58AB4CCC36}">
      <dgm:prSet/>
      <dgm:spPr/>
      <dgm:t>
        <a:bodyPr/>
        <a:lstStyle/>
        <a:p>
          <a:endParaRPr lang="ru-RU" sz="1200" b="1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8986F8B-5FF9-462E-9D98-39F0A956DFE8}">
      <dgm:prSet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ru-RU" sz="1200" b="1" dirty="0" smtClean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2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Разработка критериев и методов оценки эффективности работы страховых представителей по каждому уровню</a:t>
          </a:r>
        </a:p>
        <a:p>
          <a:pPr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8FAA1D3-D9EE-4B79-9C7D-B4569C953576}" type="parTrans" cxnId="{EEEEA648-7755-4E3E-AD64-B7894AD17323}">
      <dgm:prSet/>
      <dgm:spPr/>
      <dgm:t>
        <a:bodyPr/>
        <a:lstStyle/>
        <a:p>
          <a:endParaRPr lang="ru-RU" sz="1200" b="1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F0273E7-02AE-4B2D-8F08-3C2A2A09DE99}" type="sibTrans" cxnId="{EEEEA648-7755-4E3E-AD64-B7894AD17323}">
      <dgm:prSet/>
      <dgm:spPr/>
      <dgm:t>
        <a:bodyPr/>
        <a:lstStyle/>
        <a:p>
          <a:endParaRPr lang="ru-RU" sz="1200" b="1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2C86BBD-E6AB-45B3-A3D1-C341FE6E8506}">
      <dgm:prSet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2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Проведение внутреннего аудита и инвентаризации ресурсов действующего контакт-центра, формирование плана ресурсного обеспечения </a:t>
          </a:r>
          <a:endParaRPr lang="ru-RU" sz="12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44E3BC5-F1AA-4FCC-8F79-A17FB71AE74D}" type="parTrans" cxnId="{5E648C03-A5A2-42E8-892C-64D8527B856E}">
      <dgm:prSet/>
      <dgm:spPr/>
      <dgm:t>
        <a:bodyPr/>
        <a:lstStyle/>
        <a:p>
          <a:endParaRPr lang="ru-RU" sz="1200" b="1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506AE50-9C14-43AD-9CF0-057CF0BC9429}" type="sibTrans" cxnId="{5E648C03-A5A2-42E8-892C-64D8527B856E}">
      <dgm:prSet/>
      <dgm:spPr/>
      <dgm:t>
        <a:bodyPr/>
        <a:lstStyle/>
        <a:p>
          <a:endParaRPr lang="ru-RU" sz="1200" b="1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FB0C438-2788-4206-BC61-B791A97E67D3}">
      <dgm:prSet custT="1"/>
      <dgm:spPr/>
      <dgm:t>
        <a:bodyPr/>
        <a:lstStyle/>
        <a:p>
          <a:r>
            <a:rPr lang="ru-RU" sz="12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Мониторинг подготовки и деятельности страховых представителей каждого уровня </a:t>
          </a:r>
          <a:endParaRPr lang="ru-RU" sz="12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68B24FB-5848-4AF3-9A74-CCE49E0FB3C3}" type="parTrans" cxnId="{83ACCA0A-4F73-4D92-BBC9-31EC34A41B6B}">
      <dgm:prSet/>
      <dgm:spPr/>
      <dgm:t>
        <a:bodyPr/>
        <a:lstStyle/>
        <a:p>
          <a:endParaRPr lang="ru-RU" sz="1400" b="1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E4A8CA4-3896-40F0-AA5A-62FA07EC4934}" type="sibTrans" cxnId="{83ACCA0A-4F73-4D92-BBC9-31EC34A41B6B}">
      <dgm:prSet/>
      <dgm:spPr/>
      <dgm:t>
        <a:bodyPr/>
        <a:lstStyle/>
        <a:p>
          <a:endParaRPr lang="ru-RU" sz="1400" b="1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BBB1D7A-22AB-4029-A745-A1880A9A4510}">
      <dgm:prSet custT="1"/>
      <dgm:spPr/>
      <dgm:t>
        <a:bodyPr/>
        <a:lstStyle/>
        <a:p>
          <a:r>
            <a:rPr lang="ru-RU" sz="12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Подбор и обучение сотрудников </a:t>
          </a:r>
          <a:endParaRPr lang="ru-RU" sz="12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86209BE-CD26-4F84-9880-55C4A3987C67}" type="parTrans" cxnId="{B021096E-85EA-49B9-8264-C2802EF5E6F5}">
      <dgm:prSet/>
      <dgm:spPr/>
      <dgm:t>
        <a:bodyPr/>
        <a:lstStyle/>
        <a:p>
          <a:endParaRPr lang="ru-RU" sz="1400" b="1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2841A7C-4D04-4C3D-8389-26FB11D76714}" type="sibTrans" cxnId="{B021096E-85EA-49B9-8264-C2802EF5E6F5}">
      <dgm:prSet/>
      <dgm:spPr/>
      <dgm:t>
        <a:bodyPr/>
        <a:lstStyle/>
        <a:p>
          <a:endParaRPr lang="ru-RU" sz="1400" b="1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AD4F2AD-4EC0-4BCC-94AB-728761E94674}">
      <dgm:prSet custT="1"/>
      <dgm:spPr/>
      <dgm:t>
        <a:bodyPr/>
        <a:lstStyle/>
        <a:p>
          <a:r>
            <a:rPr lang="ru-RU" sz="12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Нормативно-правовое регулирование деятельности (положение о службе, должностные инструкции, подготовка и заключение договоров)</a:t>
          </a:r>
          <a:endParaRPr lang="ru-RU" sz="12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12B8CBA-B6E7-41AF-9134-A1A1DA7D4274}" type="parTrans" cxnId="{D2F35C22-C73B-4B61-A05A-ADD8E1CB57F9}">
      <dgm:prSet/>
      <dgm:spPr/>
      <dgm:t>
        <a:bodyPr/>
        <a:lstStyle/>
        <a:p>
          <a:endParaRPr lang="ru-RU" sz="1400" b="1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132537E-46D4-4364-8A99-3DB0FCCCB2CF}" type="sibTrans" cxnId="{D2F35C22-C73B-4B61-A05A-ADD8E1CB57F9}">
      <dgm:prSet/>
      <dgm:spPr/>
      <dgm:t>
        <a:bodyPr/>
        <a:lstStyle/>
        <a:p>
          <a:endParaRPr lang="ru-RU" sz="1400" b="1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58A676F-5515-4574-B0AA-EC20008BD17F}">
      <dgm:prSet custT="1"/>
      <dgm:spPr/>
      <dgm:t>
        <a:bodyPr/>
        <a:lstStyle/>
        <a:p>
          <a:r>
            <a:rPr lang="ru-RU" sz="12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Запуск службы в тестовом режиме, выявление недоработок  и их устранение</a:t>
          </a:r>
          <a:endParaRPr lang="ru-RU" sz="12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DDD15EC-818E-47ED-B4F2-F93901E63842}" type="parTrans" cxnId="{C33FF0F0-6750-43E0-A206-814A7E251C60}">
      <dgm:prSet/>
      <dgm:spPr/>
      <dgm:t>
        <a:bodyPr/>
        <a:lstStyle/>
        <a:p>
          <a:endParaRPr lang="ru-RU" sz="1400" b="1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1C01BCE-3175-439A-A686-D7D84E4424C0}" type="sibTrans" cxnId="{C33FF0F0-6750-43E0-A206-814A7E251C60}">
      <dgm:prSet/>
      <dgm:spPr/>
      <dgm:t>
        <a:bodyPr/>
        <a:lstStyle/>
        <a:p>
          <a:endParaRPr lang="ru-RU" sz="1400" b="1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B42DFF4-30B0-40D6-8E83-4A64DAEAE83B}">
      <dgm:prSet custT="1"/>
      <dgm:spPr/>
      <dgm:t>
        <a:bodyPr/>
        <a:lstStyle/>
        <a:p>
          <a:r>
            <a:rPr lang="ru-RU" sz="12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Запуск службы в рабочем режиме</a:t>
          </a:r>
          <a:endParaRPr lang="ru-RU" sz="12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7825431-8F2D-4FEB-B5E7-1A2C0802E618}" type="parTrans" cxnId="{D3EB96A0-C5B7-4709-8884-5D2BD734C9C8}">
      <dgm:prSet/>
      <dgm:spPr/>
      <dgm:t>
        <a:bodyPr/>
        <a:lstStyle/>
        <a:p>
          <a:endParaRPr lang="ru-RU" sz="1400" b="1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A3E2B9F-175C-48BA-94DE-83C32E26779C}" type="sibTrans" cxnId="{D3EB96A0-C5B7-4709-8884-5D2BD734C9C8}">
      <dgm:prSet/>
      <dgm:spPr/>
      <dgm:t>
        <a:bodyPr/>
        <a:lstStyle/>
        <a:p>
          <a:endParaRPr lang="ru-RU" sz="1400" b="1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8A8E3CE-FAE9-4542-A56E-CE09CA3B8B17}" type="pres">
      <dgm:prSet presAssocID="{FCC422A9-0787-4691-A56C-3DF37C3B0B21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576374C-7DF8-4BDC-83AD-96804F7EFA15}" type="pres">
      <dgm:prSet presAssocID="{EB42DFF4-30B0-40D6-8E83-4A64DAEAE83B}" presName="boxAndChildren" presStyleCnt="0"/>
      <dgm:spPr/>
      <dgm:t>
        <a:bodyPr/>
        <a:lstStyle/>
        <a:p>
          <a:endParaRPr lang="ru-RU"/>
        </a:p>
      </dgm:t>
    </dgm:pt>
    <dgm:pt modelId="{382605E9-ABE1-4208-891F-3B8C90B91B8B}" type="pres">
      <dgm:prSet presAssocID="{EB42DFF4-30B0-40D6-8E83-4A64DAEAE83B}" presName="parentTextBox" presStyleLbl="node1" presStyleIdx="0" presStyleCnt="8" custScaleY="112597"/>
      <dgm:spPr/>
      <dgm:t>
        <a:bodyPr/>
        <a:lstStyle/>
        <a:p>
          <a:endParaRPr lang="ru-RU"/>
        </a:p>
      </dgm:t>
    </dgm:pt>
    <dgm:pt modelId="{B2E4CF76-4278-410F-AE36-700D488A97D0}" type="pres">
      <dgm:prSet presAssocID="{1E4A8CA4-3896-40F0-AA5A-62FA07EC4934}" presName="sp" presStyleCnt="0"/>
      <dgm:spPr/>
      <dgm:t>
        <a:bodyPr/>
        <a:lstStyle/>
        <a:p>
          <a:endParaRPr lang="ru-RU"/>
        </a:p>
      </dgm:t>
    </dgm:pt>
    <dgm:pt modelId="{A4DD412A-7B3E-444C-BB8E-343E75AE971B}" type="pres">
      <dgm:prSet presAssocID="{8FB0C438-2788-4206-BC61-B791A97E67D3}" presName="arrowAndChildren" presStyleCnt="0"/>
      <dgm:spPr/>
      <dgm:t>
        <a:bodyPr/>
        <a:lstStyle/>
        <a:p>
          <a:endParaRPr lang="ru-RU"/>
        </a:p>
      </dgm:t>
    </dgm:pt>
    <dgm:pt modelId="{A5D75E9A-D8DE-4C81-9FA4-FC506F23AAE0}" type="pres">
      <dgm:prSet presAssocID="{8FB0C438-2788-4206-BC61-B791A97E67D3}" presName="parentTextArrow" presStyleLbl="node1" presStyleIdx="1" presStyleCnt="8"/>
      <dgm:spPr/>
      <dgm:t>
        <a:bodyPr/>
        <a:lstStyle/>
        <a:p>
          <a:endParaRPr lang="ru-RU"/>
        </a:p>
      </dgm:t>
    </dgm:pt>
    <dgm:pt modelId="{4C1CE546-4966-4C2C-9244-92F29AF83ED1}" type="pres">
      <dgm:prSet presAssocID="{21C01BCE-3175-439A-A686-D7D84E4424C0}" presName="sp" presStyleCnt="0"/>
      <dgm:spPr/>
      <dgm:t>
        <a:bodyPr/>
        <a:lstStyle/>
        <a:p>
          <a:endParaRPr lang="ru-RU"/>
        </a:p>
      </dgm:t>
    </dgm:pt>
    <dgm:pt modelId="{8F4D9C53-B25B-4596-A69D-52D2C0E69DE6}" type="pres">
      <dgm:prSet presAssocID="{458A676F-5515-4574-B0AA-EC20008BD17F}" presName="arrowAndChildren" presStyleCnt="0"/>
      <dgm:spPr/>
      <dgm:t>
        <a:bodyPr/>
        <a:lstStyle/>
        <a:p>
          <a:endParaRPr lang="ru-RU"/>
        </a:p>
      </dgm:t>
    </dgm:pt>
    <dgm:pt modelId="{9A9F1913-D940-4152-9C90-6CCAFB4B579A}" type="pres">
      <dgm:prSet presAssocID="{458A676F-5515-4574-B0AA-EC20008BD17F}" presName="parentTextArrow" presStyleLbl="node1" presStyleIdx="2" presStyleCnt="8"/>
      <dgm:spPr/>
      <dgm:t>
        <a:bodyPr/>
        <a:lstStyle/>
        <a:p>
          <a:endParaRPr lang="ru-RU"/>
        </a:p>
      </dgm:t>
    </dgm:pt>
    <dgm:pt modelId="{A7252F82-F45F-44D3-BB52-03460DC3A4FC}" type="pres">
      <dgm:prSet presAssocID="{FF0273E7-02AE-4B2D-8F08-3C2A2A09DE99}" presName="sp" presStyleCnt="0"/>
      <dgm:spPr/>
      <dgm:t>
        <a:bodyPr/>
        <a:lstStyle/>
        <a:p>
          <a:endParaRPr lang="ru-RU"/>
        </a:p>
      </dgm:t>
    </dgm:pt>
    <dgm:pt modelId="{9389153E-2BC4-486C-8458-F777448F779B}" type="pres">
      <dgm:prSet presAssocID="{A8986F8B-5FF9-462E-9D98-39F0A956DFE8}" presName="arrowAndChildren" presStyleCnt="0"/>
      <dgm:spPr/>
      <dgm:t>
        <a:bodyPr/>
        <a:lstStyle/>
        <a:p>
          <a:endParaRPr lang="ru-RU"/>
        </a:p>
      </dgm:t>
    </dgm:pt>
    <dgm:pt modelId="{D9BA7A49-CE64-4F06-AE3A-DEE3FC465248}" type="pres">
      <dgm:prSet presAssocID="{A8986F8B-5FF9-462E-9D98-39F0A956DFE8}" presName="parentTextArrow" presStyleLbl="node1" presStyleIdx="3" presStyleCnt="8" custScaleY="141249"/>
      <dgm:spPr/>
      <dgm:t>
        <a:bodyPr/>
        <a:lstStyle/>
        <a:p>
          <a:endParaRPr lang="ru-RU"/>
        </a:p>
      </dgm:t>
    </dgm:pt>
    <dgm:pt modelId="{5A2D818F-216A-40E6-BC45-2BA8BCCBFC91}" type="pres">
      <dgm:prSet presAssocID="{82841A7C-4D04-4C3D-8389-26FB11D76714}" presName="sp" presStyleCnt="0"/>
      <dgm:spPr/>
      <dgm:t>
        <a:bodyPr/>
        <a:lstStyle/>
        <a:p>
          <a:endParaRPr lang="ru-RU"/>
        </a:p>
      </dgm:t>
    </dgm:pt>
    <dgm:pt modelId="{FFB72966-7E07-4503-A780-FF439EC7E925}" type="pres">
      <dgm:prSet presAssocID="{BBBB1D7A-22AB-4029-A745-A1880A9A4510}" presName="arrowAndChildren" presStyleCnt="0"/>
      <dgm:spPr/>
      <dgm:t>
        <a:bodyPr/>
        <a:lstStyle/>
        <a:p>
          <a:endParaRPr lang="ru-RU"/>
        </a:p>
      </dgm:t>
    </dgm:pt>
    <dgm:pt modelId="{C0B4BBBB-9E03-4C4C-BA4D-EECB90822C3F}" type="pres">
      <dgm:prSet presAssocID="{BBBB1D7A-22AB-4029-A745-A1880A9A4510}" presName="parentTextArrow" presStyleLbl="node1" presStyleIdx="4" presStyleCnt="8"/>
      <dgm:spPr/>
      <dgm:t>
        <a:bodyPr/>
        <a:lstStyle/>
        <a:p>
          <a:endParaRPr lang="ru-RU"/>
        </a:p>
      </dgm:t>
    </dgm:pt>
    <dgm:pt modelId="{C699BBDD-01BB-4449-A5FC-5AC13C94D057}" type="pres">
      <dgm:prSet presAssocID="{F132537E-46D4-4364-8A99-3DB0FCCCB2CF}" presName="sp" presStyleCnt="0"/>
      <dgm:spPr/>
      <dgm:t>
        <a:bodyPr/>
        <a:lstStyle/>
        <a:p>
          <a:endParaRPr lang="ru-RU"/>
        </a:p>
      </dgm:t>
    </dgm:pt>
    <dgm:pt modelId="{8CCD7632-F6CF-4B4C-95CF-79E4F68A1A96}" type="pres">
      <dgm:prSet presAssocID="{4AD4F2AD-4EC0-4BCC-94AB-728761E94674}" presName="arrowAndChildren" presStyleCnt="0"/>
      <dgm:spPr/>
      <dgm:t>
        <a:bodyPr/>
        <a:lstStyle/>
        <a:p>
          <a:endParaRPr lang="ru-RU"/>
        </a:p>
      </dgm:t>
    </dgm:pt>
    <dgm:pt modelId="{E4FB16C2-42CC-448D-BDF0-C3DC1D77C111}" type="pres">
      <dgm:prSet presAssocID="{4AD4F2AD-4EC0-4BCC-94AB-728761E94674}" presName="parentTextArrow" presStyleLbl="node1" presStyleIdx="5" presStyleCnt="8" custScaleY="128359" custLinFactNeighborY="-966"/>
      <dgm:spPr/>
      <dgm:t>
        <a:bodyPr/>
        <a:lstStyle/>
        <a:p>
          <a:endParaRPr lang="ru-RU"/>
        </a:p>
      </dgm:t>
    </dgm:pt>
    <dgm:pt modelId="{40AACAF5-C4B9-46FF-9028-570728D4CFE7}" type="pres">
      <dgm:prSet presAssocID="{F506AE50-9C14-43AD-9CF0-057CF0BC9429}" presName="sp" presStyleCnt="0"/>
      <dgm:spPr/>
      <dgm:t>
        <a:bodyPr/>
        <a:lstStyle/>
        <a:p>
          <a:endParaRPr lang="ru-RU"/>
        </a:p>
      </dgm:t>
    </dgm:pt>
    <dgm:pt modelId="{7B6921FC-C39C-4BE5-A60B-6B8B6365EDE7}" type="pres">
      <dgm:prSet presAssocID="{12C86BBD-E6AB-45B3-A3D1-C341FE6E8506}" presName="arrowAndChildren" presStyleCnt="0"/>
      <dgm:spPr/>
      <dgm:t>
        <a:bodyPr/>
        <a:lstStyle/>
        <a:p>
          <a:endParaRPr lang="ru-RU"/>
        </a:p>
      </dgm:t>
    </dgm:pt>
    <dgm:pt modelId="{1688D67C-39A9-4E95-8641-88CC58B502EB}" type="pres">
      <dgm:prSet presAssocID="{12C86BBD-E6AB-45B3-A3D1-C341FE6E8506}" presName="parentTextArrow" presStyleLbl="node1" presStyleIdx="6" presStyleCnt="8" custScaleY="134867"/>
      <dgm:spPr/>
      <dgm:t>
        <a:bodyPr/>
        <a:lstStyle/>
        <a:p>
          <a:endParaRPr lang="ru-RU"/>
        </a:p>
      </dgm:t>
    </dgm:pt>
    <dgm:pt modelId="{255FE0E1-F9AC-4583-9349-3CFCF6741491}" type="pres">
      <dgm:prSet presAssocID="{1EE74B2B-B69B-406E-9DE7-3247C39F786C}" presName="sp" presStyleCnt="0"/>
      <dgm:spPr/>
      <dgm:t>
        <a:bodyPr/>
        <a:lstStyle/>
        <a:p>
          <a:endParaRPr lang="ru-RU"/>
        </a:p>
      </dgm:t>
    </dgm:pt>
    <dgm:pt modelId="{233F6803-014E-4838-84A6-A86BA0002E64}" type="pres">
      <dgm:prSet presAssocID="{672D1332-A950-422E-B612-49CD695985FD}" presName="arrowAndChildren" presStyleCnt="0"/>
      <dgm:spPr/>
      <dgm:t>
        <a:bodyPr/>
        <a:lstStyle/>
        <a:p>
          <a:endParaRPr lang="ru-RU"/>
        </a:p>
      </dgm:t>
    </dgm:pt>
    <dgm:pt modelId="{580550B8-0322-4F16-98E1-3AC894B2E545}" type="pres">
      <dgm:prSet presAssocID="{672D1332-A950-422E-B612-49CD695985FD}" presName="parentTextArrow" presStyleLbl="node1" presStyleIdx="7" presStyleCnt="8" custScaleY="128124" custLinFactNeighborX="427" custLinFactNeighborY="-12370"/>
      <dgm:spPr/>
      <dgm:t>
        <a:bodyPr/>
        <a:lstStyle/>
        <a:p>
          <a:endParaRPr lang="ru-RU"/>
        </a:p>
      </dgm:t>
    </dgm:pt>
  </dgm:ptLst>
  <dgm:cxnLst>
    <dgm:cxn modelId="{C33FF0F0-6750-43E0-A206-814A7E251C60}" srcId="{FCC422A9-0787-4691-A56C-3DF37C3B0B21}" destId="{458A676F-5515-4574-B0AA-EC20008BD17F}" srcOrd="5" destOrd="0" parTransId="{FDDD15EC-818E-47ED-B4F2-F93901E63842}" sibTransId="{21C01BCE-3175-439A-A686-D7D84E4424C0}"/>
    <dgm:cxn modelId="{D2F35C22-C73B-4B61-A05A-ADD8E1CB57F9}" srcId="{FCC422A9-0787-4691-A56C-3DF37C3B0B21}" destId="{4AD4F2AD-4EC0-4BCC-94AB-728761E94674}" srcOrd="2" destOrd="0" parTransId="{612B8CBA-B6E7-41AF-9134-A1A1DA7D4274}" sibTransId="{F132537E-46D4-4364-8A99-3DB0FCCCB2CF}"/>
    <dgm:cxn modelId="{4EB11126-EF66-4508-B8D8-BC58AB4CCC36}" srcId="{FCC422A9-0787-4691-A56C-3DF37C3B0B21}" destId="{672D1332-A950-422E-B612-49CD695985FD}" srcOrd="0" destOrd="0" parTransId="{86EBC89D-6790-48D8-8909-16724B76F7D8}" sibTransId="{1EE74B2B-B69B-406E-9DE7-3247C39F786C}"/>
    <dgm:cxn modelId="{ED7ED30B-E5A6-4A9C-9BA4-2F3C195FEDED}" type="presOf" srcId="{EB42DFF4-30B0-40D6-8E83-4A64DAEAE83B}" destId="{382605E9-ABE1-4208-891F-3B8C90B91B8B}" srcOrd="0" destOrd="0" presId="urn:microsoft.com/office/officeart/2005/8/layout/process4"/>
    <dgm:cxn modelId="{E345D7D2-F663-4561-BC49-BD8F2056BDE9}" type="presOf" srcId="{672D1332-A950-422E-B612-49CD695985FD}" destId="{580550B8-0322-4F16-98E1-3AC894B2E545}" srcOrd="0" destOrd="0" presId="urn:microsoft.com/office/officeart/2005/8/layout/process4"/>
    <dgm:cxn modelId="{17FE3FCA-11BE-4959-8AD9-CCE19701961D}" type="presOf" srcId="{12C86BBD-E6AB-45B3-A3D1-C341FE6E8506}" destId="{1688D67C-39A9-4E95-8641-88CC58B502EB}" srcOrd="0" destOrd="0" presId="urn:microsoft.com/office/officeart/2005/8/layout/process4"/>
    <dgm:cxn modelId="{D3EB96A0-C5B7-4709-8884-5D2BD734C9C8}" srcId="{FCC422A9-0787-4691-A56C-3DF37C3B0B21}" destId="{EB42DFF4-30B0-40D6-8E83-4A64DAEAE83B}" srcOrd="7" destOrd="0" parTransId="{57825431-8F2D-4FEB-B5E7-1A2C0802E618}" sibTransId="{CA3E2B9F-175C-48BA-94DE-83C32E26779C}"/>
    <dgm:cxn modelId="{5E648C03-A5A2-42E8-892C-64D8527B856E}" srcId="{FCC422A9-0787-4691-A56C-3DF37C3B0B21}" destId="{12C86BBD-E6AB-45B3-A3D1-C341FE6E8506}" srcOrd="1" destOrd="0" parTransId="{A44E3BC5-F1AA-4FCC-8F79-A17FB71AE74D}" sibTransId="{F506AE50-9C14-43AD-9CF0-057CF0BC9429}"/>
    <dgm:cxn modelId="{F23842B9-9152-4C84-86BA-949A07E22DD2}" type="presOf" srcId="{FCC422A9-0787-4691-A56C-3DF37C3B0B21}" destId="{F8A8E3CE-FAE9-4542-A56E-CE09CA3B8B17}" srcOrd="0" destOrd="0" presId="urn:microsoft.com/office/officeart/2005/8/layout/process4"/>
    <dgm:cxn modelId="{B021096E-85EA-49B9-8264-C2802EF5E6F5}" srcId="{FCC422A9-0787-4691-A56C-3DF37C3B0B21}" destId="{BBBB1D7A-22AB-4029-A745-A1880A9A4510}" srcOrd="3" destOrd="0" parTransId="{686209BE-CD26-4F84-9880-55C4A3987C67}" sibTransId="{82841A7C-4D04-4C3D-8389-26FB11D76714}"/>
    <dgm:cxn modelId="{E1EDC33A-ED2F-4A1E-A6FA-A311B13589DC}" type="presOf" srcId="{BBBB1D7A-22AB-4029-A745-A1880A9A4510}" destId="{C0B4BBBB-9E03-4C4C-BA4D-EECB90822C3F}" srcOrd="0" destOrd="0" presId="urn:microsoft.com/office/officeart/2005/8/layout/process4"/>
    <dgm:cxn modelId="{83ACCA0A-4F73-4D92-BBC9-31EC34A41B6B}" srcId="{FCC422A9-0787-4691-A56C-3DF37C3B0B21}" destId="{8FB0C438-2788-4206-BC61-B791A97E67D3}" srcOrd="6" destOrd="0" parTransId="{768B24FB-5848-4AF3-9A74-CCE49E0FB3C3}" sibTransId="{1E4A8CA4-3896-40F0-AA5A-62FA07EC4934}"/>
    <dgm:cxn modelId="{9DD8E103-451A-4DF6-A383-BA80CA14E820}" type="presOf" srcId="{A8986F8B-5FF9-462E-9D98-39F0A956DFE8}" destId="{D9BA7A49-CE64-4F06-AE3A-DEE3FC465248}" srcOrd="0" destOrd="0" presId="urn:microsoft.com/office/officeart/2005/8/layout/process4"/>
    <dgm:cxn modelId="{A2B30BF5-FEEE-4BAF-9741-CE6DC347CF07}" type="presOf" srcId="{8FB0C438-2788-4206-BC61-B791A97E67D3}" destId="{A5D75E9A-D8DE-4C81-9FA4-FC506F23AAE0}" srcOrd="0" destOrd="0" presId="urn:microsoft.com/office/officeart/2005/8/layout/process4"/>
    <dgm:cxn modelId="{5D107D90-D1DE-4C6F-B5F9-352C607EAC5B}" type="presOf" srcId="{458A676F-5515-4574-B0AA-EC20008BD17F}" destId="{9A9F1913-D940-4152-9C90-6CCAFB4B579A}" srcOrd="0" destOrd="0" presId="urn:microsoft.com/office/officeart/2005/8/layout/process4"/>
    <dgm:cxn modelId="{A2538CF4-2931-4D16-81D6-B2AE576E7BF8}" type="presOf" srcId="{4AD4F2AD-4EC0-4BCC-94AB-728761E94674}" destId="{E4FB16C2-42CC-448D-BDF0-C3DC1D77C111}" srcOrd="0" destOrd="0" presId="urn:microsoft.com/office/officeart/2005/8/layout/process4"/>
    <dgm:cxn modelId="{EEEEA648-7755-4E3E-AD64-B7894AD17323}" srcId="{FCC422A9-0787-4691-A56C-3DF37C3B0B21}" destId="{A8986F8B-5FF9-462E-9D98-39F0A956DFE8}" srcOrd="4" destOrd="0" parTransId="{88FAA1D3-D9EE-4B79-9C7D-B4569C953576}" sibTransId="{FF0273E7-02AE-4B2D-8F08-3C2A2A09DE99}"/>
    <dgm:cxn modelId="{830F9C52-7B96-49D5-B1B8-D0E49C176F47}" type="presParOf" srcId="{F8A8E3CE-FAE9-4542-A56E-CE09CA3B8B17}" destId="{3576374C-7DF8-4BDC-83AD-96804F7EFA15}" srcOrd="0" destOrd="0" presId="urn:microsoft.com/office/officeart/2005/8/layout/process4"/>
    <dgm:cxn modelId="{D07015D3-B808-492E-80C7-92B80F9DA815}" type="presParOf" srcId="{3576374C-7DF8-4BDC-83AD-96804F7EFA15}" destId="{382605E9-ABE1-4208-891F-3B8C90B91B8B}" srcOrd="0" destOrd="0" presId="urn:microsoft.com/office/officeart/2005/8/layout/process4"/>
    <dgm:cxn modelId="{301CA0A2-F9BA-4104-A2BB-17DDCA27BDA1}" type="presParOf" srcId="{F8A8E3CE-FAE9-4542-A56E-CE09CA3B8B17}" destId="{B2E4CF76-4278-410F-AE36-700D488A97D0}" srcOrd="1" destOrd="0" presId="urn:microsoft.com/office/officeart/2005/8/layout/process4"/>
    <dgm:cxn modelId="{29CCAED0-B6A6-4480-B3C5-C7E9A753A531}" type="presParOf" srcId="{F8A8E3CE-FAE9-4542-A56E-CE09CA3B8B17}" destId="{A4DD412A-7B3E-444C-BB8E-343E75AE971B}" srcOrd="2" destOrd="0" presId="urn:microsoft.com/office/officeart/2005/8/layout/process4"/>
    <dgm:cxn modelId="{C08763FF-293F-4760-93F9-14EB119462D7}" type="presParOf" srcId="{A4DD412A-7B3E-444C-BB8E-343E75AE971B}" destId="{A5D75E9A-D8DE-4C81-9FA4-FC506F23AAE0}" srcOrd="0" destOrd="0" presId="urn:microsoft.com/office/officeart/2005/8/layout/process4"/>
    <dgm:cxn modelId="{726DD07E-E47C-468C-8AAB-A1A9D1C49426}" type="presParOf" srcId="{F8A8E3CE-FAE9-4542-A56E-CE09CA3B8B17}" destId="{4C1CE546-4966-4C2C-9244-92F29AF83ED1}" srcOrd="3" destOrd="0" presId="urn:microsoft.com/office/officeart/2005/8/layout/process4"/>
    <dgm:cxn modelId="{A979377B-FD4F-4863-B88F-B75ACA54D7C7}" type="presParOf" srcId="{F8A8E3CE-FAE9-4542-A56E-CE09CA3B8B17}" destId="{8F4D9C53-B25B-4596-A69D-52D2C0E69DE6}" srcOrd="4" destOrd="0" presId="urn:microsoft.com/office/officeart/2005/8/layout/process4"/>
    <dgm:cxn modelId="{EC628B60-BC98-451A-AC2C-DBC558AC41D0}" type="presParOf" srcId="{8F4D9C53-B25B-4596-A69D-52D2C0E69DE6}" destId="{9A9F1913-D940-4152-9C90-6CCAFB4B579A}" srcOrd="0" destOrd="0" presId="urn:microsoft.com/office/officeart/2005/8/layout/process4"/>
    <dgm:cxn modelId="{42B8F829-0F84-48D9-8FE1-6684096E47C8}" type="presParOf" srcId="{F8A8E3CE-FAE9-4542-A56E-CE09CA3B8B17}" destId="{A7252F82-F45F-44D3-BB52-03460DC3A4FC}" srcOrd="5" destOrd="0" presId="urn:microsoft.com/office/officeart/2005/8/layout/process4"/>
    <dgm:cxn modelId="{137E90B5-5E07-47A1-912C-0A9F6298FBB5}" type="presParOf" srcId="{F8A8E3CE-FAE9-4542-A56E-CE09CA3B8B17}" destId="{9389153E-2BC4-486C-8458-F777448F779B}" srcOrd="6" destOrd="0" presId="urn:microsoft.com/office/officeart/2005/8/layout/process4"/>
    <dgm:cxn modelId="{8BE67FD2-BB19-4E31-BC40-015B3640232C}" type="presParOf" srcId="{9389153E-2BC4-486C-8458-F777448F779B}" destId="{D9BA7A49-CE64-4F06-AE3A-DEE3FC465248}" srcOrd="0" destOrd="0" presId="urn:microsoft.com/office/officeart/2005/8/layout/process4"/>
    <dgm:cxn modelId="{3F189696-0BE2-453D-BED0-44E86EC2E49C}" type="presParOf" srcId="{F8A8E3CE-FAE9-4542-A56E-CE09CA3B8B17}" destId="{5A2D818F-216A-40E6-BC45-2BA8BCCBFC91}" srcOrd="7" destOrd="0" presId="urn:microsoft.com/office/officeart/2005/8/layout/process4"/>
    <dgm:cxn modelId="{76D5559E-420D-4635-B5AB-721ADA2820AD}" type="presParOf" srcId="{F8A8E3CE-FAE9-4542-A56E-CE09CA3B8B17}" destId="{FFB72966-7E07-4503-A780-FF439EC7E925}" srcOrd="8" destOrd="0" presId="urn:microsoft.com/office/officeart/2005/8/layout/process4"/>
    <dgm:cxn modelId="{37D5A93C-02D1-4905-999E-DE8E405E559C}" type="presParOf" srcId="{FFB72966-7E07-4503-A780-FF439EC7E925}" destId="{C0B4BBBB-9E03-4C4C-BA4D-EECB90822C3F}" srcOrd="0" destOrd="0" presId="urn:microsoft.com/office/officeart/2005/8/layout/process4"/>
    <dgm:cxn modelId="{BFCB99AF-9D53-4C9E-BD69-47CEFE183638}" type="presParOf" srcId="{F8A8E3CE-FAE9-4542-A56E-CE09CA3B8B17}" destId="{C699BBDD-01BB-4449-A5FC-5AC13C94D057}" srcOrd="9" destOrd="0" presId="urn:microsoft.com/office/officeart/2005/8/layout/process4"/>
    <dgm:cxn modelId="{E05002C4-607B-4D48-8A8D-E06F0B98F427}" type="presParOf" srcId="{F8A8E3CE-FAE9-4542-A56E-CE09CA3B8B17}" destId="{8CCD7632-F6CF-4B4C-95CF-79E4F68A1A96}" srcOrd="10" destOrd="0" presId="urn:microsoft.com/office/officeart/2005/8/layout/process4"/>
    <dgm:cxn modelId="{6E1DFA72-8020-4EC1-9584-DA326E72C0CE}" type="presParOf" srcId="{8CCD7632-F6CF-4B4C-95CF-79E4F68A1A96}" destId="{E4FB16C2-42CC-448D-BDF0-C3DC1D77C111}" srcOrd="0" destOrd="0" presId="urn:microsoft.com/office/officeart/2005/8/layout/process4"/>
    <dgm:cxn modelId="{A0CC782A-60D8-45D6-A021-532235B547CC}" type="presParOf" srcId="{F8A8E3CE-FAE9-4542-A56E-CE09CA3B8B17}" destId="{40AACAF5-C4B9-46FF-9028-570728D4CFE7}" srcOrd="11" destOrd="0" presId="urn:microsoft.com/office/officeart/2005/8/layout/process4"/>
    <dgm:cxn modelId="{FAE340DA-2C1D-47B1-A726-62AEC5981A29}" type="presParOf" srcId="{F8A8E3CE-FAE9-4542-A56E-CE09CA3B8B17}" destId="{7B6921FC-C39C-4BE5-A60B-6B8B6365EDE7}" srcOrd="12" destOrd="0" presId="urn:microsoft.com/office/officeart/2005/8/layout/process4"/>
    <dgm:cxn modelId="{275884B3-87D8-4EAA-A20A-061EEFEA94B2}" type="presParOf" srcId="{7B6921FC-C39C-4BE5-A60B-6B8B6365EDE7}" destId="{1688D67C-39A9-4E95-8641-88CC58B502EB}" srcOrd="0" destOrd="0" presId="urn:microsoft.com/office/officeart/2005/8/layout/process4"/>
    <dgm:cxn modelId="{E99ABB30-2A8E-450F-BB81-FA8F8CD250A3}" type="presParOf" srcId="{F8A8E3CE-FAE9-4542-A56E-CE09CA3B8B17}" destId="{255FE0E1-F9AC-4583-9349-3CFCF6741491}" srcOrd="13" destOrd="0" presId="urn:microsoft.com/office/officeart/2005/8/layout/process4"/>
    <dgm:cxn modelId="{2A273DBA-EECF-4A46-8BE0-363FC1F7E596}" type="presParOf" srcId="{F8A8E3CE-FAE9-4542-A56E-CE09CA3B8B17}" destId="{233F6803-014E-4838-84A6-A86BA0002E64}" srcOrd="14" destOrd="0" presId="urn:microsoft.com/office/officeart/2005/8/layout/process4"/>
    <dgm:cxn modelId="{11C1BF6B-C79B-45F6-9A5D-E26218376196}" type="presParOf" srcId="{233F6803-014E-4838-84A6-A86BA0002E64}" destId="{580550B8-0322-4F16-98E1-3AC894B2E545}" srcOrd="0" destOrd="0" presId="urn:microsoft.com/office/officeart/2005/8/layout/process4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DB96AC-5809-4151-84A7-4EF99678C451}" type="datetimeFigureOut">
              <a:rPr lang="ru-RU" smtClean="0"/>
              <a:pPr/>
              <a:t>14.06.2018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8FEFA6-247A-4931-9BFF-B18637BD180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051678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4" y="1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E5ABF3-0451-47C2-8EF8-CDBDEC1DAC1C}" type="datetimeFigureOut">
              <a:rPr lang="ru-RU" smtClean="0"/>
              <a:pPr/>
              <a:t>14.06.2018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77195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584"/>
            <a:ext cx="2945659" cy="49805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4" y="9428584"/>
            <a:ext cx="2945659" cy="49805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727365-D7EC-4211-9A53-EA9E0AF4652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88821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727365-D7EC-4211-9A53-EA9E0AF46528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65387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727365-D7EC-4211-9A53-EA9E0AF46528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65387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727365-D7EC-4211-9A53-EA9E0AF46528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12326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727365-D7EC-4211-9A53-EA9E0AF46528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982331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727365-D7EC-4211-9A53-EA9E0AF46528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982331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727365-D7EC-4211-9A53-EA9E0AF46528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20990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1E77A-078F-4F93-9EA9-1C548EB3BD35}" type="datetime1">
              <a:rPr lang="ru-RU" smtClean="0"/>
              <a:t>14.06.2018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2DC5B-3DB8-4AD2-BF7D-52E3DDFA72A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81623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8E262-9D60-470C-94FB-BC8EB3C56F71}" type="datetime1">
              <a:rPr lang="ru-RU" smtClean="0"/>
              <a:t>14.06.2018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2DC5B-3DB8-4AD2-BF7D-52E3DDFA72A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01166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AE355-18BD-4CB4-A587-47972DBD5356}" type="datetime1">
              <a:rPr lang="ru-RU" smtClean="0"/>
              <a:t>14.06.2018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2DC5B-3DB8-4AD2-BF7D-52E3DDFA72A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68483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3B212-3D19-470E-9D1A-B9D4F5961F0A}" type="datetime1">
              <a:rPr lang="ru-RU" smtClean="0"/>
              <a:t>14.06.2018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2DC5B-3DB8-4AD2-BF7D-52E3DDFA72A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72481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2B13A5-5448-454C-A602-7C56C82FDFF0}" type="datetime1">
              <a:rPr lang="ru-RU" smtClean="0"/>
              <a:t>14.06.2018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2DC5B-3DB8-4AD2-BF7D-52E3DDFA72A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78290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63DEF-073D-4436-ACDB-B1D04FD05D99}" type="datetime1">
              <a:rPr lang="ru-RU" smtClean="0"/>
              <a:t>14.06.2018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2DC5B-3DB8-4AD2-BF7D-52E3DDFA72A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9721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557B0-2099-4D27-8A03-D5229B73EFD4}" type="datetime1">
              <a:rPr lang="ru-RU" smtClean="0"/>
              <a:t>14.06.2018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2DC5B-3DB8-4AD2-BF7D-52E3DDFA72A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36142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45C7F-A0E5-4C6D-8819-8286CA8500DF}" type="datetime1">
              <a:rPr lang="ru-RU" smtClean="0"/>
              <a:t>14.06.2018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2DC5B-3DB8-4AD2-BF7D-52E3DDFA72A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43300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BFE87F-C9D0-4C56-866E-33B33B37F87D}" type="datetime1">
              <a:rPr lang="ru-RU" smtClean="0"/>
              <a:t>14.06.2018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2DC5B-3DB8-4AD2-BF7D-52E3DDFA72A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39575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49B66-DBE1-41AE-939C-6EDBFE70DB39}" type="datetime1">
              <a:rPr lang="ru-RU" smtClean="0"/>
              <a:t>14.06.2018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2DC5B-3DB8-4AD2-BF7D-52E3DDFA72A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95836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A0B7F-3569-45A2-A61A-E7D395BBCCAC}" type="datetime1">
              <a:rPr lang="ru-RU" smtClean="0"/>
              <a:t>14.06.2018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2DC5B-3DB8-4AD2-BF7D-52E3DDFA72A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15367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F15667-517E-48A5-A94B-612CCCE8DB18}" type="datetime1">
              <a:rPr lang="ru-RU" smtClean="0"/>
              <a:t>14.06.2018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9448800" y="64928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/>
                </a:solidFill>
              </a:defRPr>
            </a:lvl1pPr>
          </a:lstStyle>
          <a:p>
            <a:fld id="{F272DC5B-3DB8-4AD2-BF7D-52E3DDFA72A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 userDrawn="1"/>
        </p:nvSpPr>
        <p:spPr>
          <a:xfrm>
            <a:off x="424512" y="680907"/>
            <a:ext cx="11767488" cy="47534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54000">
                <a:schemeClr val="accent1">
                  <a:lumMod val="50000"/>
                </a:schemeClr>
              </a:gs>
              <a:gs pos="100000">
                <a:schemeClr val="accent1">
                  <a:lumMod val="50000"/>
                </a:schemeClr>
              </a:gs>
            </a:gsLst>
            <a:lin ang="0" scaled="1"/>
            <a:tileRect/>
          </a:gradFill>
          <a:ln w="25400" cap="flat">
            <a:noFill/>
            <a:prstDash val="solid"/>
            <a:beve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8" name="Picture 2" descr="http://10.255.162.32/bitrix/templates/ffoms/images/logo3.png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6182" y="476401"/>
            <a:ext cx="1349872" cy="252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62746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93000" y="2057163"/>
            <a:ext cx="9144000" cy="2387600"/>
          </a:xfrm>
        </p:spPr>
        <p:txBody>
          <a:bodyPr anchor="ctr">
            <a:noAutofit/>
          </a:bodyPr>
          <a:lstStyle/>
          <a:p>
            <a:r>
              <a:rPr lang="ru-RU" sz="32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Итоги работы </a:t>
            </a:r>
            <a:r>
              <a:rPr lang="en-US" sz="32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call-</a:t>
            </a:r>
            <a:r>
              <a:rPr lang="ru-RU" sz="32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центров страховых медицинских организаций с обращениями граждан в период январь-апрель 2018 года</a:t>
            </a:r>
            <a:br>
              <a:rPr lang="ru-RU" sz="32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Результаты деятельности страховых представителей 1 и 2 уровней страховых медицинских организаций за 4 месяца 2018 года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61210" y="5479823"/>
            <a:ext cx="9144000" cy="1025752"/>
          </a:xfrm>
        </p:spPr>
        <p:txBody>
          <a:bodyPr>
            <a:normAutofit lnSpcReduction="10000"/>
          </a:bodyPr>
          <a:lstStyle/>
          <a:p>
            <a:pPr marL="20955" algn="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defRPr/>
            </a:pP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Кравчук Светлана Георгиевна</a:t>
            </a:r>
          </a:p>
          <a:p>
            <a:pPr marL="20955" algn="r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defRPr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Начальник Управления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организации</a:t>
            </a:r>
          </a:p>
          <a:p>
            <a:pPr marL="20955" algn="r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defRPr/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обязательного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медицинского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страхования</a:t>
            </a:r>
          </a:p>
        </p:txBody>
      </p:sp>
    </p:spTree>
    <p:extLst>
      <p:ext uri="{BB962C8B-B14F-4D97-AF65-F5344CB8AC3E}">
        <p14:creationId xmlns:p14="http://schemas.microsoft.com/office/powerpoint/2010/main" val="586619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 txBox="1">
            <a:spLocks/>
          </p:cNvSpPr>
          <p:nvPr/>
        </p:nvSpPr>
        <p:spPr>
          <a:xfrm>
            <a:off x="352425" y="40903"/>
            <a:ext cx="11515725" cy="58768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4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Прохождение диспансеризации, проводимой </a:t>
            </a:r>
            <a:r>
              <a:rPr lang="ru-RU" sz="24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периодичностью 1 раз в 3 года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013907" y="700091"/>
            <a:ext cx="28542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январь-апрель 2018 года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1932102"/>
              </p:ext>
            </p:extLst>
          </p:nvPr>
        </p:nvGraphicFramePr>
        <p:xfrm>
          <a:off x="110835" y="1050954"/>
          <a:ext cx="11961390" cy="5617699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963542"/>
                <a:gridCol w="1573698"/>
                <a:gridCol w="1714500"/>
                <a:gridCol w="1257300"/>
                <a:gridCol w="1276350"/>
                <a:gridCol w="1044000"/>
                <a:gridCol w="1044000"/>
                <a:gridCol w="1044000"/>
                <a:gridCol w="1044000"/>
              </a:tblGrid>
              <a:tr h="338656">
                <a:tc rowSpan="2"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Субъект</a:t>
                      </a:r>
                      <a:endParaRPr lang="ru-RU" sz="105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Доля</a:t>
                      </a:r>
                      <a:r>
                        <a:rPr lang="ru-RU" sz="105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прошедших </a:t>
                      </a:r>
                      <a:r>
                        <a:rPr lang="en-US" sz="105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 </a:t>
                      </a:r>
                      <a:r>
                        <a:rPr lang="ru-RU" sz="105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этап диспансеризации, от числа подлежащих в отчетном периоде</a:t>
                      </a:r>
                      <a:endParaRPr lang="ru-RU" sz="105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Доля</a:t>
                      </a:r>
                      <a:r>
                        <a:rPr lang="ru-RU" sz="105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проинформированных, из числа включенных в списки в отчетном периоде</a:t>
                      </a:r>
                      <a:endParaRPr lang="ru-RU" sz="105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Эффективность информирования,</a:t>
                      </a:r>
                      <a:br>
                        <a:rPr lang="ru-RU" sz="105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05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</a:t>
                      </a:r>
                      <a:endParaRPr lang="ru-RU" sz="105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b="1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Эффективность</a:t>
                      </a:r>
                      <a:r>
                        <a:rPr lang="ru-RU" sz="1050" b="1" kern="12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информирования в</a:t>
                      </a:r>
                      <a:r>
                        <a:rPr lang="ru-RU" sz="1050" b="1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1 кв.2017,</a:t>
                      </a:r>
                      <a:br>
                        <a:rPr lang="ru-RU" sz="1050" b="1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</a:br>
                      <a:r>
                        <a:rPr lang="ru-RU" sz="1050" b="1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%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Способы</a:t>
                      </a:r>
                      <a:r>
                        <a:rPr lang="ru-RU" sz="105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информирования</a:t>
                      </a:r>
                      <a:endParaRPr lang="ru-RU" sz="105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23524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СМС-рассылка,</a:t>
                      </a:r>
                    </a:p>
                    <a:p>
                      <a:pPr algn="ctr"/>
                      <a:r>
                        <a:rPr lang="ru-RU" sz="105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мессенджеры,</a:t>
                      </a:r>
                    </a:p>
                    <a:p>
                      <a:pPr algn="ctr"/>
                      <a:r>
                        <a:rPr lang="ru-RU" sz="105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электронная</a:t>
                      </a:r>
                      <a:r>
                        <a:rPr lang="ru-RU" sz="1050" b="1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почта</a:t>
                      </a:r>
                      <a:endParaRPr lang="ru-RU" sz="105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Почтовая рассылка</a:t>
                      </a:r>
                      <a:endParaRPr lang="ru-RU" sz="105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Телефонный обзвон</a:t>
                      </a:r>
                      <a:endParaRPr lang="ru-RU" sz="105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Иные способы</a:t>
                      </a:r>
                      <a:endParaRPr lang="ru-RU" sz="105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308893">
                <a:tc>
                  <a:txBody>
                    <a:bodyPr/>
                    <a:lstStyle/>
                    <a:p>
                      <a:pPr algn="l"/>
                      <a:r>
                        <a:rPr lang="ru-RU" sz="11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Российская</a:t>
                      </a:r>
                      <a:r>
                        <a:rPr lang="ru-RU" sz="1100" b="1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Федерация</a:t>
                      </a:r>
                      <a:endParaRPr lang="ru-RU" sz="11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66,29%</a:t>
                      </a:r>
                      <a:endParaRPr lang="ru-RU" sz="11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107,57%</a:t>
                      </a:r>
                    </a:p>
                  </a:txBody>
                  <a:tcPr anchor="ctr"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27,26%</a:t>
                      </a:r>
                      <a:endParaRPr lang="ru-RU" sz="11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29,39%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57,86%</a:t>
                      </a:r>
                      <a:endParaRPr lang="ru-RU" sz="11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25,08%</a:t>
                      </a:r>
                      <a:endParaRPr lang="ru-RU" sz="11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7,17%</a:t>
                      </a:r>
                      <a:endParaRPr lang="ru-RU" sz="11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9,89%</a:t>
                      </a:r>
                      <a:endParaRPr lang="ru-RU" sz="11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85034">
                <a:tc>
                  <a:txBody>
                    <a:bodyPr/>
                    <a:lstStyle/>
                    <a:p>
                      <a:pPr algn="l"/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Волгоградская область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005C2A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78,43%</a:t>
                      </a:r>
                      <a:endParaRPr lang="ru-RU" sz="1000" b="1" dirty="0">
                        <a:solidFill>
                          <a:srgbClr val="005C2A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005C2A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152,34%</a:t>
                      </a:r>
                      <a:endParaRPr lang="ru-RU" sz="1000" b="1" dirty="0">
                        <a:solidFill>
                          <a:srgbClr val="005C2A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14,43%</a:t>
                      </a:r>
                      <a:endParaRPr lang="ru-RU" sz="1000" b="1" dirty="0">
                        <a:solidFill>
                          <a:srgbClr val="C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kern="1200" dirty="0" smtClean="0">
                          <a:solidFill>
                            <a:srgbClr val="005C2A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38,84%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63,15%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31,26%</a:t>
                      </a:r>
                      <a:endParaRPr lang="ru-RU" sz="1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0,69%</a:t>
                      </a:r>
                      <a:endParaRPr lang="ru-RU" sz="1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4,90%</a:t>
                      </a:r>
                      <a:endParaRPr lang="ru-RU" sz="1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85034">
                <a:tc>
                  <a:txBody>
                    <a:bodyPr/>
                    <a:lstStyle/>
                    <a:p>
                      <a:pPr algn="l"/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Кемеровская область</a:t>
                      </a:r>
                      <a:endParaRPr lang="ru-RU" sz="1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005C2A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64,41%</a:t>
                      </a:r>
                      <a:endParaRPr lang="ru-RU" sz="1000" b="1" dirty="0">
                        <a:solidFill>
                          <a:srgbClr val="005C2A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005C2A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128,38%</a:t>
                      </a:r>
                      <a:endParaRPr lang="ru-RU" sz="1000" b="1" dirty="0">
                        <a:solidFill>
                          <a:srgbClr val="005C2A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15,31%</a:t>
                      </a:r>
                      <a:endParaRPr lang="ru-RU" sz="1000" b="1" dirty="0">
                        <a:solidFill>
                          <a:srgbClr val="C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000" b="1" kern="1200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27,62%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000" b="1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95,14%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1,04%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2,67%</a:t>
                      </a:r>
                      <a:endParaRPr lang="ru-RU" sz="1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1,15%</a:t>
                      </a:r>
                      <a:endParaRPr lang="ru-RU" sz="1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85034">
                <a:tc>
                  <a:txBody>
                    <a:bodyPr/>
                    <a:lstStyle/>
                    <a:p>
                      <a:pPr algn="l"/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Ленинградская область</a:t>
                      </a:r>
                      <a:endParaRPr lang="ru-RU" sz="1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005C2A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67,53%</a:t>
                      </a:r>
                      <a:endParaRPr lang="ru-RU" sz="1000" b="1" dirty="0">
                        <a:solidFill>
                          <a:srgbClr val="005C2A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005C2A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129,05%</a:t>
                      </a:r>
                      <a:endParaRPr lang="ru-RU" sz="1000" b="1" dirty="0">
                        <a:solidFill>
                          <a:srgbClr val="005C2A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16,84%</a:t>
                      </a:r>
                      <a:endParaRPr lang="ru-RU" sz="1000" b="1" dirty="0">
                        <a:solidFill>
                          <a:srgbClr val="C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kern="1200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25,40%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79,13%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13,80%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5,14%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1,93%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85034">
                <a:tc>
                  <a:txBody>
                    <a:bodyPr/>
                    <a:lstStyle/>
                    <a:p>
                      <a:pPr algn="l"/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Свердловская область</a:t>
                      </a:r>
                      <a:endParaRPr lang="ru-RU" sz="1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005C2A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84,65%</a:t>
                      </a:r>
                      <a:endParaRPr lang="ru-RU" sz="1000" b="1" dirty="0">
                        <a:solidFill>
                          <a:srgbClr val="005C2A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005C2A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131,53%</a:t>
                      </a:r>
                      <a:endParaRPr lang="ru-RU" sz="1000" b="1" dirty="0">
                        <a:solidFill>
                          <a:srgbClr val="005C2A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20,14%</a:t>
                      </a:r>
                      <a:endParaRPr lang="ru-RU" sz="1000" b="1" dirty="0">
                        <a:solidFill>
                          <a:srgbClr val="C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kern="1200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5,23%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20,14%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7,48%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5,06%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67,32%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85034">
                <a:tc>
                  <a:txBody>
                    <a:bodyPr/>
                    <a:lstStyle/>
                    <a:p>
                      <a:pPr algn="l"/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Калининградская область</a:t>
                      </a:r>
                      <a:endParaRPr lang="ru-RU" sz="1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005C2A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104,65%</a:t>
                      </a:r>
                      <a:endParaRPr lang="ru-RU" sz="1000" b="1" dirty="0">
                        <a:solidFill>
                          <a:srgbClr val="005C2A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005C2A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178,94%</a:t>
                      </a:r>
                      <a:endParaRPr lang="ru-RU" sz="1000" b="1" dirty="0">
                        <a:solidFill>
                          <a:srgbClr val="005C2A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22,28%</a:t>
                      </a:r>
                      <a:endParaRPr lang="ru-RU" sz="1000" b="1" dirty="0">
                        <a:solidFill>
                          <a:srgbClr val="C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kern="1200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18,43%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60,06%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35,40%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0,67%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3,87%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85034">
                <a:tc>
                  <a:txBody>
                    <a:bodyPr/>
                    <a:lstStyle/>
                    <a:p>
                      <a:pPr algn="l"/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Нижегородская область</a:t>
                      </a:r>
                      <a:endParaRPr lang="ru-RU" sz="1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005C2A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101,46%</a:t>
                      </a:r>
                      <a:endParaRPr lang="ru-RU" sz="1000" b="1" dirty="0">
                        <a:solidFill>
                          <a:srgbClr val="005C2A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005C2A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111,14%</a:t>
                      </a:r>
                      <a:endParaRPr lang="ru-RU" sz="1000" b="1" dirty="0">
                        <a:solidFill>
                          <a:srgbClr val="005C2A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23,30%</a:t>
                      </a:r>
                      <a:endParaRPr lang="ru-RU" sz="1000" b="1" dirty="0">
                        <a:solidFill>
                          <a:srgbClr val="C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kern="1200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14,60%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74,57%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13,84%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6,67%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4,92%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85034">
                <a:tc>
                  <a:txBody>
                    <a:bodyPr/>
                    <a:lstStyle/>
                    <a:p>
                      <a:pPr algn="l"/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Республика Саха (Якутия)</a:t>
                      </a:r>
                      <a:endParaRPr lang="ru-RU" sz="1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005C2A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224,13%</a:t>
                      </a:r>
                      <a:endParaRPr lang="ru-RU" sz="1000" b="1" dirty="0">
                        <a:solidFill>
                          <a:srgbClr val="005C2A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005C2A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138,78%</a:t>
                      </a:r>
                      <a:endParaRPr lang="ru-RU" sz="1000" b="1" dirty="0">
                        <a:solidFill>
                          <a:srgbClr val="005C2A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23,54%</a:t>
                      </a:r>
                      <a:endParaRPr lang="ru-RU" sz="1000" b="1" dirty="0">
                        <a:solidFill>
                          <a:srgbClr val="C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kern="1200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12,46%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56,23%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22,87%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20,90%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0,00%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85034">
                <a:tc>
                  <a:txBody>
                    <a:bodyPr/>
                    <a:lstStyle/>
                    <a:p>
                      <a:pPr algn="l"/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Удмуртская Республика</a:t>
                      </a:r>
                      <a:endParaRPr lang="ru-RU" sz="1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005C2A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94,15%</a:t>
                      </a:r>
                      <a:endParaRPr lang="ru-RU" sz="1000" b="1" dirty="0">
                        <a:solidFill>
                          <a:srgbClr val="005C2A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101,14%</a:t>
                      </a:r>
                      <a:endParaRPr lang="ru-RU" sz="1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23,56%</a:t>
                      </a:r>
                      <a:endParaRPr lang="ru-RU" sz="1000" b="1" dirty="0">
                        <a:solidFill>
                          <a:srgbClr val="C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kern="1200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16,31%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63,89%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33,51%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1,67%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0,93%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85034">
                <a:tc>
                  <a:txBody>
                    <a:bodyPr/>
                    <a:lstStyle/>
                    <a:p>
                      <a:pPr algn="l"/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Ростовская область</a:t>
                      </a:r>
                      <a:endParaRPr lang="ru-RU" sz="1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005C2A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86,20%</a:t>
                      </a:r>
                      <a:endParaRPr lang="ru-RU" sz="1000" b="1" dirty="0">
                        <a:solidFill>
                          <a:srgbClr val="005C2A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005C2A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121,99%</a:t>
                      </a:r>
                      <a:endParaRPr lang="ru-RU" sz="1000" b="1" dirty="0">
                        <a:solidFill>
                          <a:srgbClr val="005C2A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23,81%</a:t>
                      </a:r>
                      <a:endParaRPr lang="ru-RU" sz="1000" b="1" dirty="0">
                        <a:solidFill>
                          <a:srgbClr val="C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kern="1200" dirty="0" smtClean="0">
                          <a:solidFill>
                            <a:srgbClr val="005C2A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38,01%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47,83%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31,25%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8,26%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12,66%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320362">
                <a:tc>
                  <a:txBody>
                    <a:bodyPr/>
                    <a:lstStyle/>
                    <a:p>
                      <a:pPr algn="l"/>
                      <a:r>
                        <a:rPr lang="ru-RU" sz="1400" b="1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Тамбовская область</a:t>
                      </a:r>
                      <a:endParaRPr lang="ru-RU" sz="1400" b="1" dirty="0">
                        <a:solidFill>
                          <a:srgbClr val="C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005C2A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66,16%</a:t>
                      </a:r>
                      <a:endParaRPr lang="ru-RU" sz="1000" b="1" dirty="0">
                        <a:solidFill>
                          <a:srgbClr val="005C2A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100,70%</a:t>
                      </a:r>
                      <a:endParaRPr lang="ru-RU" sz="1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23,85%</a:t>
                      </a:r>
                      <a:endParaRPr lang="ru-RU" sz="1400" b="1" dirty="0">
                        <a:solidFill>
                          <a:srgbClr val="C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 smtClean="0">
                          <a:solidFill>
                            <a:srgbClr val="005C2A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87,72%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71,45%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13,72%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8,00%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6,83%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79166">
                <a:tc>
                  <a:txBody>
                    <a:bodyPr/>
                    <a:lstStyle/>
                    <a:p>
                      <a:pPr algn="l"/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Оренбургская область</a:t>
                      </a:r>
                      <a:endParaRPr lang="ru-RU" sz="1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005C2A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96,27%</a:t>
                      </a:r>
                      <a:endParaRPr lang="ru-RU" sz="1000" b="1" dirty="0">
                        <a:solidFill>
                          <a:srgbClr val="005C2A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100,00%</a:t>
                      </a:r>
                      <a:endParaRPr lang="ru-RU" sz="1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24,00%</a:t>
                      </a:r>
                      <a:endParaRPr lang="ru-RU" sz="1000" b="1" dirty="0">
                        <a:solidFill>
                          <a:srgbClr val="C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kern="1200" dirty="0" smtClean="0">
                          <a:solidFill>
                            <a:srgbClr val="005C2A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45,49%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51,39%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27,56%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20,37%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0,68%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85034">
                <a:tc>
                  <a:txBody>
                    <a:bodyPr/>
                    <a:lstStyle/>
                    <a:p>
                      <a:pPr algn="l"/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Самарская область</a:t>
                      </a:r>
                      <a:endParaRPr lang="ru-RU" sz="1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005C2A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75,55%</a:t>
                      </a:r>
                      <a:endParaRPr lang="ru-RU" sz="1000" b="1" dirty="0">
                        <a:solidFill>
                          <a:srgbClr val="005C2A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005C2A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112,08%</a:t>
                      </a:r>
                      <a:endParaRPr lang="ru-RU" sz="1000" b="1" dirty="0">
                        <a:solidFill>
                          <a:srgbClr val="005C2A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24,33%</a:t>
                      </a:r>
                      <a:endParaRPr lang="ru-RU" sz="1000" b="1" dirty="0">
                        <a:solidFill>
                          <a:srgbClr val="C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kern="1200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17,22%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74,83%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12,16%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4,14%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8,87%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85034">
                <a:tc>
                  <a:txBody>
                    <a:bodyPr/>
                    <a:lstStyle/>
                    <a:p>
                      <a:pPr algn="l"/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Тюменская область</a:t>
                      </a:r>
                      <a:endParaRPr lang="ru-RU" sz="1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005C2A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70,14%</a:t>
                      </a:r>
                      <a:endParaRPr lang="ru-RU" sz="1000" b="1" dirty="0">
                        <a:solidFill>
                          <a:srgbClr val="005C2A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99,72%</a:t>
                      </a:r>
                      <a:endParaRPr lang="ru-RU" sz="1000" b="1" dirty="0">
                        <a:solidFill>
                          <a:srgbClr val="C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25,12%</a:t>
                      </a:r>
                      <a:endParaRPr lang="ru-RU" sz="1000" b="1" dirty="0">
                        <a:solidFill>
                          <a:srgbClr val="C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kern="1200" dirty="0" smtClean="0">
                          <a:solidFill>
                            <a:srgbClr val="005C2A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33,09%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65,63%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30,11%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2,76%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1,50%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2DC5B-3DB8-4AD2-BF7D-52E3DDFA72AB}" type="slidenum">
              <a:rPr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10</a:t>
            </a:fld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8444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 txBox="1">
            <a:spLocks/>
          </p:cNvSpPr>
          <p:nvPr/>
        </p:nvSpPr>
        <p:spPr>
          <a:xfrm>
            <a:off x="352425" y="40903"/>
            <a:ext cx="11515725" cy="58768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4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Прохождение диспансеризации, проводимой </a:t>
            </a:r>
            <a:r>
              <a:rPr lang="ru-RU" sz="24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периодичностью 1 раз в </a:t>
            </a:r>
            <a:r>
              <a:rPr lang="ru-RU" sz="24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</a:t>
            </a:r>
            <a:r>
              <a:rPr lang="ru-RU" sz="24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года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226921" y="702607"/>
            <a:ext cx="28542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январь-апрель 2018 года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1084474"/>
              </p:ext>
            </p:extLst>
          </p:nvPr>
        </p:nvGraphicFramePr>
        <p:xfrm>
          <a:off x="180975" y="1109604"/>
          <a:ext cx="11753850" cy="5210182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3338521"/>
                <a:gridCol w="2912997"/>
                <a:gridCol w="3168525"/>
                <a:gridCol w="2333807"/>
              </a:tblGrid>
              <a:tr h="1015216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Субъект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Доля</a:t>
                      </a:r>
                      <a:r>
                        <a:rPr lang="ru-RU" sz="12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прошедших </a:t>
                      </a:r>
                      <a:r>
                        <a:rPr lang="en-US" sz="12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 </a:t>
                      </a:r>
                      <a:r>
                        <a:rPr lang="ru-RU" sz="12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этап диспансеризации, от числа подлежащих в отчетном периоде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Доля</a:t>
                      </a:r>
                      <a:r>
                        <a:rPr lang="ru-RU" sz="12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проинформированных, из числа включенных в списки в отчетном периоде</a:t>
                      </a:r>
                      <a:endParaRPr lang="ru-RU" sz="120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Эффективность информирования,</a:t>
                      </a:r>
                      <a:br>
                        <a:rPr lang="ru-RU" sz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401874">
                <a:tc>
                  <a:txBody>
                    <a:bodyPr/>
                    <a:lstStyle/>
                    <a:p>
                      <a:pPr algn="l"/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Российская</a:t>
                      </a:r>
                      <a:r>
                        <a:rPr lang="ru-RU" sz="1200" b="1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Федерация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 smtClean="0">
                          <a:effectLst/>
                          <a:latin typeface="Times New Roman"/>
                        </a:rPr>
                        <a:t>16,76%</a:t>
                      </a:r>
                      <a:endParaRPr lang="ru-RU" sz="1200" b="1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71,39%</a:t>
                      </a: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4,12%</a:t>
                      </a:r>
                      <a:endParaRPr lang="ru-RU" sz="12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1609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>
                          <a:effectLst/>
                          <a:latin typeface="Times New Roman"/>
                        </a:rPr>
                        <a:t>Воронежская область</a:t>
                      </a:r>
                    </a:p>
                  </a:txBody>
                  <a:tcPr marL="171450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solidFill>
                            <a:srgbClr val="C00000"/>
                          </a:solidFill>
                          <a:effectLst/>
                          <a:latin typeface="Times New Roman"/>
                        </a:rPr>
                        <a:t>0,61%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solidFill>
                            <a:srgbClr val="0061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72,80%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solidFill>
                            <a:srgbClr val="C00000"/>
                          </a:solidFill>
                          <a:effectLst/>
                          <a:latin typeface="Times New Roman"/>
                        </a:rPr>
                        <a:t>0,00%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1609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>
                          <a:effectLst/>
                          <a:latin typeface="Times New Roman"/>
                        </a:rPr>
                        <a:t>Рязанская область</a:t>
                      </a:r>
                    </a:p>
                  </a:txBody>
                  <a:tcPr marL="171450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solidFill>
                            <a:srgbClr val="C00000"/>
                          </a:solidFill>
                          <a:effectLst/>
                          <a:latin typeface="Times New Roman"/>
                        </a:rPr>
                        <a:t>0,00%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C00000"/>
                          </a:solidFill>
                          <a:effectLst/>
                          <a:latin typeface="Times New Roman"/>
                        </a:rPr>
                        <a:t>37,04%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solidFill>
                            <a:srgbClr val="C00000"/>
                          </a:solidFill>
                          <a:effectLst/>
                          <a:latin typeface="Times New Roman"/>
                        </a:rPr>
                        <a:t>0,00%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1609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>
                          <a:effectLst/>
                          <a:latin typeface="Times New Roman"/>
                        </a:rPr>
                        <a:t>Республика Карелия</a:t>
                      </a:r>
                    </a:p>
                  </a:txBody>
                  <a:tcPr marL="171450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solidFill>
                            <a:srgbClr val="C00000"/>
                          </a:solidFill>
                          <a:effectLst/>
                          <a:latin typeface="Times New Roman"/>
                        </a:rPr>
                        <a:t>0,06%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C00000"/>
                          </a:solidFill>
                          <a:effectLst/>
                          <a:latin typeface="Times New Roman"/>
                        </a:rPr>
                        <a:t>53,40%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solidFill>
                            <a:srgbClr val="C00000"/>
                          </a:solidFill>
                          <a:effectLst/>
                          <a:latin typeface="Times New Roman"/>
                        </a:rPr>
                        <a:t>0,00%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1609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>
                          <a:effectLst/>
                          <a:latin typeface="Times New Roman"/>
                        </a:rPr>
                        <a:t>Ульяновская область</a:t>
                      </a:r>
                    </a:p>
                  </a:txBody>
                  <a:tcPr marL="171450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solidFill>
                            <a:srgbClr val="005C2A"/>
                          </a:solidFill>
                          <a:effectLst/>
                          <a:latin typeface="Times New Roman"/>
                        </a:rPr>
                        <a:t>148,61%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5C2A"/>
                          </a:solidFill>
                          <a:effectLst/>
                          <a:latin typeface="Times New Roman"/>
                        </a:rPr>
                        <a:t>82,95%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solidFill>
                            <a:srgbClr val="C00000"/>
                          </a:solidFill>
                          <a:effectLst/>
                          <a:latin typeface="Times New Roman"/>
                        </a:rPr>
                        <a:t>0,00%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1609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>
                          <a:effectLst/>
                          <a:latin typeface="Times New Roman"/>
                        </a:rPr>
                        <a:t>Тюменская область</a:t>
                      </a:r>
                    </a:p>
                  </a:txBody>
                  <a:tcPr marL="171450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solidFill>
                            <a:srgbClr val="C00000"/>
                          </a:solidFill>
                          <a:effectLst/>
                          <a:latin typeface="Times New Roman"/>
                        </a:rPr>
                        <a:t>0,00%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5C2A"/>
                          </a:solidFill>
                          <a:effectLst/>
                          <a:latin typeface="Times New Roman"/>
                        </a:rPr>
                        <a:t>78,06%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solidFill>
                            <a:srgbClr val="C00000"/>
                          </a:solidFill>
                          <a:effectLst/>
                          <a:latin typeface="Times New Roman"/>
                        </a:rPr>
                        <a:t>0,00%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1609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>
                          <a:effectLst/>
                          <a:latin typeface="Times New Roman"/>
                        </a:rPr>
                        <a:t>Кемеровская область</a:t>
                      </a:r>
                    </a:p>
                  </a:txBody>
                  <a:tcPr marL="171450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solidFill>
                            <a:srgbClr val="C00000"/>
                          </a:solidFill>
                          <a:effectLst/>
                          <a:latin typeface="Times New Roman"/>
                        </a:rPr>
                        <a:t>0,00%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5C2A"/>
                          </a:solidFill>
                          <a:effectLst/>
                          <a:latin typeface="Times New Roman"/>
                        </a:rPr>
                        <a:t>213,30%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solidFill>
                            <a:srgbClr val="C00000"/>
                          </a:solidFill>
                          <a:effectLst/>
                          <a:latin typeface="Times New Roman"/>
                        </a:rPr>
                        <a:t>0,00%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1609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>
                          <a:effectLst/>
                          <a:latin typeface="Times New Roman"/>
                        </a:rPr>
                        <a:t>Республика Саха (Якутия)</a:t>
                      </a:r>
                    </a:p>
                  </a:txBody>
                  <a:tcPr marL="171450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solidFill>
                            <a:srgbClr val="C00000"/>
                          </a:solidFill>
                          <a:effectLst/>
                          <a:latin typeface="Times New Roman"/>
                        </a:rPr>
                        <a:t>0,00%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C00000"/>
                          </a:solidFill>
                          <a:effectLst/>
                          <a:latin typeface="Times New Roman"/>
                        </a:rPr>
                        <a:t>64,71%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solidFill>
                            <a:srgbClr val="C00000"/>
                          </a:solidFill>
                          <a:effectLst/>
                          <a:latin typeface="Times New Roman"/>
                        </a:rPr>
                        <a:t>0,00%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1609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>
                          <a:effectLst/>
                          <a:latin typeface="Times New Roman"/>
                        </a:rPr>
                        <a:t>Приморский край</a:t>
                      </a:r>
                    </a:p>
                  </a:txBody>
                  <a:tcPr marL="171450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solidFill>
                            <a:srgbClr val="C00000"/>
                          </a:solidFill>
                          <a:effectLst/>
                          <a:latin typeface="Times New Roman"/>
                        </a:rPr>
                        <a:t>3,90%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C00000"/>
                          </a:solidFill>
                          <a:effectLst/>
                          <a:latin typeface="Times New Roman"/>
                        </a:rPr>
                        <a:t>16,24%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solidFill>
                            <a:srgbClr val="C00000"/>
                          </a:solidFill>
                          <a:effectLst/>
                          <a:latin typeface="Times New Roman"/>
                        </a:rPr>
                        <a:t>0,00%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1609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>
                          <a:effectLst/>
                          <a:latin typeface="Times New Roman"/>
                        </a:rPr>
                        <a:t>Пермский край</a:t>
                      </a:r>
                    </a:p>
                  </a:txBody>
                  <a:tcPr marL="171450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solidFill>
                            <a:srgbClr val="C00000"/>
                          </a:solidFill>
                          <a:effectLst/>
                          <a:latin typeface="Times New Roman"/>
                        </a:rPr>
                        <a:t>0,88%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C00000"/>
                          </a:solidFill>
                          <a:effectLst/>
                          <a:latin typeface="Times New Roman"/>
                        </a:rPr>
                        <a:t>31,98%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solidFill>
                            <a:srgbClr val="C00000"/>
                          </a:solidFill>
                          <a:effectLst/>
                          <a:latin typeface="Times New Roman"/>
                        </a:rPr>
                        <a:t>0,04%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1609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>
                          <a:effectLst/>
                          <a:latin typeface="Times New Roman"/>
                        </a:rPr>
                        <a:t>г. Санкт-Петербург</a:t>
                      </a:r>
                    </a:p>
                  </a:txBody>
                  <a:tcPr marL="171450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solidFill>
                            <a:srgbClr val="C00000"/>
                          </a:solidFill>
                          <a:effectLst/>
                          <a:latin typeface="Times New Roman"/>
                        </a:rPr>
                        <a:t>3,85%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5C2A"/>
                          </a:solidFill>
                          <a:effectLst/>
                          <a:latin typeface="Times New Roman"/>
                        </a:rPr>
                        <a:t>131,77%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solidFill>
                            <a:srgbClr val="C00000"/>
                          </a:solidFill>
                          <a:effectLst/>
                          <a:latin typeface="Times New Roman"/>
                        </a:rPr>
                        <a:t>0,19%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1609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>
                          <a:effectLst/>
                          <a:latin typeface="Times New Roman"/>
                        </a:rPr>
                        <a:t>Краснодарский край</a:t>
                      </a:r>
                    </a:p>
                  </a:txBody>
                  <a:tcPr marL="171450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solidFill>
                            <a:srgbClr val="C00000"/>
                          </a:solidFill>
                          <a:effectLst/>
                          <a:latin typeface="Times New Roman"/>
                        </a:rPr>
                        <a:t>14,92%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5C2A"/>
                          </a:solidFill>
                          <a:effectLst/>
                          <a:latin typeface="Times New Roman"/>
                        </a:rPr>
                        <a:t>96,26%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solidFill>
                            <a:srgbClr val="C00000"/>
                          </a:solidFill>
                          <a:effectLst/>
                          <a:latin typeface="Times New Roman"/>
                        </a:rPr>
                        <a:t>0,34%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1609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>
                          <a:effectLst/>
                          <a:latin typeface="Times New Roman"/>
                        </a:rPr>
                        <a:t>Липецкая область</a:t>
                      </a:r>
                    </a:p>
                  </a:txBody>
                  <a:tcPr marL="171450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solidFill>
                            <a:srgbClr val="C00000"/>
                          </a:solidFill>
                          <a:effectLst/>
                          <a:latin typeface="Times New Roman"/>
                        </a:rPr>
                        <a:t>1,26%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5C2A"/>
                          </a:solidFill>
                          <a:effectLst/>
                          <a:latin typeface="Times New Roman"/>
                        </a:rPr>
                        <a:t>83,34%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solidFill>
                            <a:srgbClr val="C00000"/>
                          </a:solidFill>
                          <a:effectLst/>
                          <a:latin typeface="Times New Roman"/>
                        </a:rPr>
                        <a:t>0,52%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2DC5B-3DB8-4AD2-BF7D-52E3DDFA72AB}" type="slidenum">
              <a:rPr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11</a:t>
            </a:fld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6522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 txBox="1">
            <a:spLocks/>
          </p:cNvSpPr>
          <p:nvPr/>
        </p:nvSpPr>
        <p:spPr>
          <a:xfrm>
            <a:off x="352425" y="40903"/>
            <a:ext cx="11515725" cy="58768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4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Индивидуальное информирование застрахованных лиц о возможности прохождения диспансеризации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25456451"/>
              </p:ext>
            </p:extLst>
          </p:nvPr>
        </p:nvGraphicFramePr>
        <p:xfrm>
          <a:off x="203199" y="1099068"/>
          <a:ext cx="11755437" cy="549297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788841"/>
                <a:gridCol w="1826741"/>
                <a:gridCol w="1909227"/>
                <a:gridCol w="954614"/>
                <a:gridCol w="954614"/>
                <a:gridCol w="2160700"/>
                <a:gridCol w="2160700"/>
              </a:tblGrid>
              <a:tr h="1801738">
                <a:tc rowSpan="2"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ru-RU" sz="10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СМО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28" marR="9128" marT="91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ru-RU" sz="10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Доля застрахованных лиц, индивидуально проинформированных о возможности прохождения диспансеризации, проводимой с периодичностью 1 раз в 3 года, от числа включенных в списки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28" marR="9128" marT="9128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Доля прошедших I этап диспансеризации, проводимой с периодичностью 1 раз в 3 года, от числа подлежащих в отчетном периоде</a:t>
                      </a:r>
                    </a:p>
                  </a:txBody>
                  <a:tcPr marL="9128" marR="9128" marT="9128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Эффективность</a:t>
                      </a:r>
                      <a:r>
                        <a:rPr lang="ru-RU" sz="10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информирования о возможности прохождения диспансеризации, проводимой с периодичностью 1 раз в 3 года,</a:t>
                      </a:r>
                    </a:p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ru-RU" sz="10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</a:t>
                      </a:r>
                      <a:endParaRPr lang="ru-RU" sz="1000" b="1" i="0" u="none" strike="noStrike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28" marR="9128" marT="91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ru-RU" sz="10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Доля застрахованных лиц, индивидуально проинформированных о возможности прохождения диспансеризации, проводимой с периодичностью 1 раз в 2 года, от числа включенных в списки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28" marR="9128" marT="91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Доля прошедших I этап диспансеризации, проводимой с периодичностью 1 раз в 2 года, от числа подлежащих в отчетном периоде</a:t>
                      </a:r>
                    </a:p>
                  </a:txBody>
                  <a:tcPr marL="9128" marR="9128" marT="9128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50171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январь-апрель 2018 г.</a:t>
                      </a:r>
                    </a:p>
                  </a:txBody>
                  <a:tcPr marL="9128" marR="9128" marT="91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квартал</a:t>
                      </a:r>
                    </a:p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2017</a:t>
                      </a:r>
                      <a:r>
                        <a:rPr lang="ru-RU" sz="10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г.</a:t>
                      </a:r>
                      <a:endParaRPr lang="ru-RU" sz="1000" b="1" i="0" u="none" strike="noStrike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28" marR="9128" marT="91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5337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Российская </a:t>
                      </a:r>
                      <a:r>
                        <a:rPr lang="ru-RU" sz="12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Федерация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28" marR="9128" marT="91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107,57%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28" marR="9128" marT="9128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66,29%</a:t>
                      </a:r>
                    </a:p>
                  </a:txBody>
                  <a:tcPr marL="9128" marR="9128" marT="9128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27,26%</a:t>
                      </a:r>
                    </a:p>
                  </a:txBody>
                  <a:tcPr marL="9128" marR="9128" marT="91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29,39%</a:t>
                      </a:r>
                    </a:p>
                  </a:txBody>
                  <a:tcPr marL="9128" marR="9128" marT="91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71,39%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28" marR="9128" marT="91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effectLst/>
                          <a:latin typeface="Times New Roman"/>
                        </a:rPr>
                        <a:t>16,76%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39126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5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ООО </a:t>
                      </a:r>
                      <a:r>
                        <a:rPr lang="ru-RU" sz="105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«РГС-Медицина»</a:t>
                      </a:r>
                      <a:endParaRPr lang="ru-RU" sz="105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28" marR="9128" marT="91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115,96%</a:t>
                      </a:r>
                      <a:endParaRPr lang="ru-RU" sz="105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28" marR="9128" marT="9128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76,63%</a:t>
                      </a:r>
                    </a:p>
                  </a:txBody>
                  <a:tcPr marL="9128" marR="9128" marT="9128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21,79%</a:t>
                      </a:r>
                    </a:p>
                  </a:txBody>
                  <a:tcPr marL="9128" marR="9128" marT="91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32,58%</a:t>
                      </a:r>
                    </a:p>
                  </a:txBody>
                  <a:tcPr marL="9128" marR="9128" marT="91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u="none" strike="noStrike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64,76%</a:t>
                      </a:r>
                      <a:endParaRPr lang="ru-RU" sz="1050" b="1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28" marR="9128" marT="91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22,15%</a:t>
                      </a:r>
                    </a:p>
                  </a:txBody>
                  <a:tcPr marL="9128" marR="9128" marT="9128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9126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АО МАСК </a:t>
                      </a:r>
                      <a:r>
                        <a:rPr lang="ru-RU" sz="105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«МАКС-М»</a:t>
                      </a:r>
                      <a:endParaRPr lang="ru-RU" sz="105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105,88%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82,27%</a:t>
                      </a:r>
                      <a:endParaRPr lang="ru-RU" sz="105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25,85%</a:t>
                      </a:r>
                      <a:endParaRPr lang="ru-RU" sz="1050" b="1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5C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50,62%</a:t>
                      </a:r>
                      <a:endParaRPr lang="ru-RU" sz="105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5C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i="0" u="none" strike="noStrike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58,40%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16,89%</a:t>
                      </a:r>
                      <a:endParaRPr lang="ru-RU" sz="105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9126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ООО </a:t>
                      </a:r>
                      <a:r>
                        <a:rPr lang="ru-RU" sz="105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«ВТБ МС»</a:t>
                      </a:r>
                      <a:endParaRPr lang="ru-RU" sz="105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101,13%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66,81%</a:t>
                      </a:r>
                      <a:endParaRPr lang="ru-RU" sz="105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25,46%</a:t>
                      </a:r>
                      <a:endParaRPr lang="ru-RU" sz="1050" b="1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38,08%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98,75%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20,02%</a:t>
                      </a:r>
                      <a:endParaRPr lang="ru-RU" sz="105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9126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АО </a:t>
                      </a:r>
                      <a:r>
                        <a:rPr lang="ru-RU" sz="105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«СК «СОГАЗ-Мед»</a:t>
                      </a:r>
                      <a:endParaRPr lang="ru-RU" sz="105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106,07%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72,24%</a:t>
                      </a:r>
                      <a:endParaRPr lang="ru-RU" sz="105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28,17%</a:t>
                      </a:r>
                      <a:endParaRPr lang="ru-RU" sz="105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30,36%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91,14%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21,05%</a:t>
                      </a:r>
                      <a:endParaRPr lang="ru-RU" sz="105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9126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ООО </a:t>
                      </a:r>
                      <a:r>
                        <a:rPr lang="ru-RU" sz="105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«АльфаСтрахование-ОМС»</a:t>
                      </a:r>
                      <a:endParaRPr lang="ru-RU" sz="105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114,03%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71,31%</a:t>
                      </a:r>
                      <a:endParaRPr lang="ru-RU" sz="105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23,02%</a:t>
                      </a:r>
                      <a:endParaRPr lang="ru-RU" sz="1050" b="1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30,17%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82,74%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16,61%</a:t>
                      </a:r>
                      <a:endParaRPr lang="ru-RU" sz="1050" b="1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8854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ООО </a:t>
                      </a:r>
                      <a:r>
                        <a:rPr lang="ru-RU" sz="105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«Ингосстрах-М»</a:t>
                      </a:r>
                      <a:endParaRPr lang="ru-RU" sz="105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121,82%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82,13%</a:t>
                      </a:r>
                      <a:endParaRPr lang="ru-RU" sz="105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29,92%</a:t>
                      </a:r>
                      <a:endParaRPr lang="ru-RU" sz="105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38,94%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91,31%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46,36%</a:t>
                      </a:r>
                      <a:endParaRPr lang="ru-RU" sz="105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9126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ООО МСК </a:t>
                      </a:r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«РЕСО-МЕД»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120,74%</a:t>
                      </a: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42,37%</a:t>
                      </a:r>
                      <a:endParaRPr lang="ru-RU" sz="1000" b="1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37,21%</a:t>
                      </a:r>
                      <a:endParaRPr lang="ru-RU" sz="10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24,07%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143,00%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22,18%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2DC5B-3DB8-4AD2-BF7D-52E3DDFA72AB}" type="slidenum">
              <a:rPr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12</a:t>
            </a:fld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104393" y="729734"/>
            <a:ext cx="28542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январь-апрель 2018 года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2326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 txBox="1">
            <a:spLocks/>
          </p:cNvSpPr>
          <p:nvPr/>
        </p:nvSpPr>
        <p:spPr>
          <a:xfrm>
            <a:off x="352425" y="40903"/>
            <a:ext cx="11515725" cy="58768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4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Индивидуальное информирование застрахованных лиц о возможности прохождения диспансеризации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3896588"/>
              </p:ext>
            </p:extLst>
          </p:nvPr>
        </p:nvGraphicFramePr>
        <p:xfrm>
          <a:off x="138544" y="1099066"/>
          <a:ext cx="11924147" cy="562899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457375"/>
                <a:gridCol w="2616693"/>
                <a:gridCol w="2616693"/>
                <a:gridCol w="2616693"/>
                <a:gridCol w="2616693"/>
              </a:tblGrid>
              <a:tr h="284375">
                <a:tc rowSpan="2"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ru-RU" sz="9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Субъект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28" marR="9128" marT="9128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ru-RU" sz="105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Диспансеризация 1 раз в 3 года</a:t>
                      </a:r>
                      <a:endParaRPr lang="ru-RU" sz="105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28" marR="9128" marT="9128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endParaRPr lang="ru-RU" sz="900" b="1" i="0" u="none" strike="noStrike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28" marR="9128" marT="9128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Диспансеризация 1 раз в 2 года</a:t>
                      </a:r>
                    </a:p>
                  </a:txBody>
                  <a:tcPr marL="9128" marR="9128" marT="9128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900" b="1" i="0" u="none" strike="noStrike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28" marR="9128" marT="9128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1054959">
                <a:tc vMerge="1"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28" marR="9128" marT="9128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ru-RU" sz="9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Доля застрахованных лиц, индивидуально проинформированных о возможности прохождения диспансеризации</a:t>
                      </a:r>
                      <a:r>
                        <a:rPr lang="ru-RU" sz="9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проводимой с периодичностью 1 раз в 3 года, от числа включенных в списки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28" marR="9128" marT="9128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ru-RU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Доля прошедших I этап диспансеризации, проводимой с</a:t>
                      </a:r>
                      <a:r>
                        <a:rPr lang="ru-RU" sz="9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периодичностью 1 раз в 3 года,</a:t>
                      </a:r>
                      <a:r>
                        <a:rPr lang="ru-RU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от числа подлежащих в отчетном периоде</a:t>
                      </a:r>
                    </a:p>
                  </a:txBody>
                  <a:tcPr marL="9128" marR="9128" marT="9128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ru-RU" sz="9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Доля застрахованных лиц, индивидуально проинформированных о возможности прохождения диспансеризации, проводимой с периодичностью 1 раз в 2 года, от числа включенных в списки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28" marR="9128" marT="9128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Доля прошедших I этап диспансеризации, проводимой с</a:t>
                      </a:r>
                      <a:r>
                        <a:rPr lang="ru-RU" sz="9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периодичностью 1 раз в 2 года,</a:t>
                      </a:r>
                      <a:r>
                        <a:rPr lang="ru-RU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от числа подлежащих в отчетном периоде</a:t>
                      </a:r>
                    </a:p>
                  </a:txBody>
                  <a:tcPr marL="9128" marR="9128" marT="9128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18386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5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Российская </a:t>
                      </a:r>
                      <a:r>
                        <a:rPr lang="ru-RU" sz="105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Федерация</a:t>
                      </a:r>
                      <a:endParaRPr lang="ru-RU" sz="105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28" marR="9128" marT="9128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107,57%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28" marR="9128" marT="9128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66,29%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71,39%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28" marR="9128" marT="9128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effectLst/>
                          <a:latin typeface="Times New Roman"/>
                        </a:rPr>
                        <a:t>16,76%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16501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ООО </a:t>
                      </a:r>
                      <a:r>
                        <a:rPr lang="ru-RU" sz="10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«РГС-Медицина»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28" marR="9128" marT="9128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115,96%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28" marR="9128" marT="9128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76,63%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28" marR="9128" marT="9128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64,76%</a:t>
                      </a:r>
                      <a:endParaRPr lang="ru-RU" sz="1000" b="1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28" marR="9128" marT="9128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22,15%</a:t>
                      </a:r>
                      <a:endParaRPr lang="ru-RU" sz="10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28" marR="9128" marT="9128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16541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Еврейская АО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110,80%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48,98%</a:t>
                      </a:r>
                      <a:endParaRPr lang="ru-RU" sz="1000" b="1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16541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Ненецкий АО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100,00%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129,60%</a:t>
                      </a:r>
                      <a:endParaRPr lang="ru-RU" sz="10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32110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Ханты-Мансийский АО — Югра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100,00%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0,00%</a:t>
                      </a:r>
                      <a:endParaRPr lang="ru-RU" sz="1000" b="1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16541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Республика Алтай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104,14%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105,69%</a:t>
                      </a:r>
                      <a:endParaRPr lang="ru-RU" sz="10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32110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Республика Кабардино-Балкария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100,00%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68,81%</a:t>
                      </a:r>
                      <a:endParaRPr lang="ru-RU" sz="10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16541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Алтайский край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100,00%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115,90%</a:t>
                      </a:r>
                      <a:endParaRPr lang="ru-RU" sz="10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16541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Краснодарский край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99,54%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103,60%</a:t>
                      </a:r>
                      <a:endParaRPr lang="ru-RU" sz="10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99,84%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9,13%</a:t>
                      </a:r>
                      <a:endParaRPr lang="ru-RU" sz="1000" b="1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16541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Хабаровский край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100,00%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59,27%</a:t>
                      </a:r>
                      <a:endParaRPr lang="ru-RU" sz="1000" b="1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16541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Архангельская область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83,75%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97,91%</a:t>
                      </a:r>
                      <a:endParaRPr lang="ru-RU" sz="10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16541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Владимирская область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100,00%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51,45%</a:t>
                      </a:r>
                      <a:endParaRPr lang="ru-RU" sz="10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16541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Волгоградская область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144,47%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83,48%</a:t>
                      </a:r>
                      <a:endParaRPr lang="ru-RU" sz="10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16541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Нижегородская область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131,32%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90,40%</a:t>
                      </a:r>
                      <a:endParaRPr lang="ru-RU" sz="10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0,12%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0,00%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32110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Калининградская область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186,50%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94,01%</a:t>
                      </a:r>
                      <a:endParaRPr lang="ru-RU" sz="10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0,00%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0,00%</a:t>
                      </a:r>
                      <a:endParaRPr lang="ru-RU" sz="1000" b="1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16541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Тверская область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121,74%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52,60%</a:t>
                      </a:r>
                      <a:endParaRPr lang="ru-RU" sz="1000" b="1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108,80%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4,33%</a:t>
                      </a:r>
                      <a:endParaRPr lang="ru-RU" sz="1000" b="1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16541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1" i="0" u="none" strike="noStrike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Кировская область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43,37%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36,52%</a:t>
                      </a:r>
                      <a:endParaRPr lang="ru-RU" sz="1000" b="1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3,45%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27,21%</a:t>
                      </a:r>
                      <a:endParaRPr lang="ru-RU" sz="10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16541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Костромская область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97,52%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78,90%</a:t>
                      </a:r>
                      <a:endParaRPr lang="ru-RU" sz="10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16541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Курганская область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149,11%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41,49%</a:t>
                      </a:r>
                      <a:endParaRPr lang="ru-RU" sz="1000" b="1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149,22%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3,13%</a:t>
                      </a:r>
                      <a:endParaRPr lang="ru-RU" sz="1000" b="1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16541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Санкт-Петербург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158,19%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43,66%</a:t>
                      </a:r>
                      <a:endParaRPr lang="ru-RU" sz="1000" b="1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147,70%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2,73%</a:t>
                      </a:r>
                      <a:endParaRPr lang="ru-RU" sz="1000" b="1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16541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Ленинградская область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155,29%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65,62%</a:t>
                      </a:r>
                      <a:endParaRPr lang="ru-RU" sz="1000" b="1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144,39%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29,24%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16541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Липецкая область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100,00%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82,96%</a:t>
                      </a:r>
                      <a:endParaRPr lang="ru-RU" sz="10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100,00%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1,20%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16541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Москва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100,00%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0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31,02%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000" b="1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2DC5B-3DB8-4AD2-BF7D-52E3DDFA72AB}" type="slidenum">
              <a:rPr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13</a:t>
            </a:fld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104393" y="729734"/>
            <a:ext cx="28542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январь-апрель 2018 года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496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 txBox="1">
            <a:spLocks/>
          </p:cNvSpPr>
          <p:nvPr/>
        </p:nvSpPr>
        <p:spPr>
          <a:xfrm>
            <a:off x="352425" y="40903"/>
            <a:ext cx="11515725" cy="58768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4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Индивидуальное информирование застрахованных лиц о возможности прохождения диспансеризации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2276664"/>
              </p:ext>
            </p:extLst>
          </p:nvPr>
        </p:nvGraphicFramePr>
        <p:xfrm>
          <a:off x="120075" y="1099068"/>
          <a:ext cx="11998033" cy="552340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607125"/>
                <a:gridCol w="2492187"/>
                <a:gridCol w="2632907"/>
                <a:gridCol w="2632907"/>
                <a:gridCol w="2632907"/>
              </a:tblGrid>
              <a:tr h="311062">
                <a:tc rowSpan="2"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ru-RU" sz="9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Субъект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28" marR="9128" marT="9128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ru-RU" sz="105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Диспансеризация 1 раз в 3 года</a:t>
                      </a:r>
                      <a:endParaRPr lang="ru-RU" sz="105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28" marR="9128" marT="9128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endParaRPr lang="ru-RU" sz="900" b="1" i="0" u="none" strike="noStrike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28" marR="9128" marT="9128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Диспансеризация 1 раз в 2 года</a:t>
                      </a:r>
                    </a:p>
                  </a:txBody>
                  <a:tcPr marL="9128" marR="9128" marT="9128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900" b="1" i="0" u="none" strike="noStrike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28" marR="9128" marT="9128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1092020">
                <a:tc vMerge="1"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28" marR="9128" marT="9128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ru-RU" sz="9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Доля застрахованных лиц, индивидуально проинформированных о возможности прохождения диспансеризации</a:t>
                      </a:r>
                      <a:r>
                        <a:rPr lang="ru-RU" sz="9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проводимой с периодичностью 1 раз в 3 года, от числа включенных в списки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28" marR="9128" marT="9128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ru-RU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Доля прошедших I этап диспансеризации, проводимой с</a:t>
                      </a:r>
                      <a:r>
                        <a:rPr lang="ru-RU" sz="9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периодичностью 1 раз в 3 года,</a:t>
                      </a:r>
                      <a:r>
                        <a:rPr lang="ru-RU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от числа подлежащих в отчетном периоде</a:t>
                      </a:r>
                    </a:p>
                  </a:txBody>
                  <a:tcPr marL="9128" marR="9128" marT="9128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ru-RU" sz="9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Доля застрахованных лиц, индивидуально проинформированных о возможности прохождения диспансеризации, проводимой с периодичностью 1 раз в 2 года, от числа включенных в списки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28" marR="9128" marT="9128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Доля прошедших I этап диспансеризации, проводимой с</a:t>
                      </a:r>
                      <a:r>
                        <a:rPr lang="ru-RU" sz="9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периодичностью 1 раз в 2 года,</a:t>
                      </a:r>
                      <a:r>
                        <a:rPr lang="ru-RU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от числа подлежащих в отчетном периоде</a:t>
                      </a:r>
                    </a:p>
                  </a:txBody>
                  <a:tcPr marL="9128" marR="9128" marT="9128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18641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Российская </a:t>
                      </a:r>
                      <a:r>
                        <a:rPr lang="ru-RU" sz="11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Федерация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28" marR="9128" marT="9128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107,57%</a:t>
                      </a:r>
                      <a:endParaRPr lang="ru-RU" sz="105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28" marR="9128" marT="9128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66,29%</a:t>
                      </a:r>
                    </a:p>
                  </a:txBody>
                  <a:tcPr marL="9128" marR="9128" marT="9128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71,39%</a:t>
                      </a:r>
                      <a:endParaRPr lang="ru-RU" sz="105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28" marR="9128" marT="9128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effectLst/>
                          <a:latin typeface="Times New Roman"/>
                        </a:rPr>
                        <a:t>16,76%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17798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5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ООО </a:t>
                      </a:r>
                      <a:r>
                        <a:rPr lang="ru-RU" sz="105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«РГС-Медицина»</a:t>
                      </a:r>
                      <a:endParaRPr lang="ru-RU" sz="105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28" marR="9128" marT="9128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115,96%</a:t>
                      </a:r>
                      <a:endParaRPr lang="ru-RU" sz="105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28" marR="9128" marT="9128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76,63%</a:t>
                      </a:r>
                    </a:p>
                  </a:txBody>
                  <a:tcPr marL="9128" marR="9128" marT="9128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u="none" strike="noStrike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64,76%</a:t>
                      </a:r>
                      <a:endParaRPr lang="ru-RU" sz="1050" b="1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28" marR="9128" marT="9128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22,15%</a:t>
                      </a:r>
                    </a:p>
                  </a:txBody>
                  <a:tcPr marL="9128" marR="9128" marT="9128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17038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Московская область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100,00%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79,84%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18796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Омская область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100,00%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117,84%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0,00%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0,00%</a:t>
                      </a:r>
                      <a:endParaRPr lang="ru-RU" sz="1000" b="1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17038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Оренбургская область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100,00%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100,13%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0,00%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000" b="1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17038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Пензенская область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100,00%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99,40%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0,00%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34,07%</a:t>
                      </a:r>
                      <a:endParaRPr lang="ru-RU" sz="10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17038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Пермский край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259,78%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81,91%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2,37%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0,68%</a:t>
                      </a:r>
                      <a:endParaRPr lang="ru-RU" sz="1000" b="1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17038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Ростовская область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155,28%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97,85%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17038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Рязанская область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99,67%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57,07%</a:t>
                      </a:r>
                      <a:endParaRPr lang="ru-RU" sz="1000" b="1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10,78%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0,00%</a:t>
                      </a:r>
                      <a:endParaRPr lang="ru-RU" sz="1000" b="1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17038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Саратовская область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157,50%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98,63%</a:t>
                      </a:r>
                      <a:endParaRPr lang="ru-RU" sz="10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17038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Смоленская область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97,75%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57,79%</a:t>
                      </a:r>
                      <a:endParaRPr lang="ru-RU" sz="1000" b="1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73,37%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10,90%</a:t>
                      </a:r>
                      <a:endParaRPr lang="ru-RU" sz="1000" b="1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17038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Тульская область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100,00%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47,78%</a:t>
                      </a:r>
                      <a:endParaRPr lang="ru-RU" sz="1000" b="1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100,00%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20,91%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17038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Тюменская область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76,41%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64,98%</a:t>
                      </a:r>
                      <a:endParaRPr lang="ru-RU" sz="1000" b="1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52,79%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0,00%</a:t>
                      </a:r>
                      <a:endParaRPr lang="ru-RU" sz="1000" b="1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17038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Ульяновская область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117,46%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98,63%</a:t>
                      </a:r>
                      <a:endParaRPr lang="ru-RU" sz="10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100,00%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17038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Ярославская область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98,12%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62,70%</a:t>
                      </a:r>
                      <a:endParaRPr lang="ru-RU" sz="1000" b="1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17038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Республика Башкортостан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126,29%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98,78%</a:t>
                      </a:r>
                      <a:endParaRPr lang="ru-RU" sz="10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17038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Республика Бурятия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139,33%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60,26%</a:t>
                      </a:r>
                      <a:endParaRPr lang="ru-RU" sz="1000" b="1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149,89%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6,32%</a:t>
                      </a:r>
                      <a:endParaRPr lang="ru-RU" sz="1000" b="1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17038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Республика Коми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179,63%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64,97%</a:t>
                      </a:r>
                      <a:endParaRPr lang="ru-RU" sz="1000" b="1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17038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Республика Мордовия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91,16%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69,55%</a:t>
                      </a:r>
                      <a:endParaRPr lang="ru-RU" sz="10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95,77%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33073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1" i="0" u="none" strike="noStrike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Республика Северная Осетия - Алания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100,00%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0,00%</a:t>
                      </a:r>
                      <a:endParaRPr lang="ru-RU" sz="1000" b="1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17038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Удмуртская Республика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100,00%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134,94%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17038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Республика Саха (Якутия)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111,73%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233,21%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43,96%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0,00%</a:t>
                      </a:r>
                      <a:endParaRPr lang="ru-RU" sz="1000" b="1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17038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Республика Тыва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100,00%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72,41%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2DC5B-3DB8-4AD2-BF7D-52E3DDFA72AB}" type="slidenum">
              <a:rPr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14</a:t>
            </a:fld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104393" y="729734"/>
            <a:ext cx="28542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январь-апрель 2018 года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9786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 txBox="1">
            <a:spLocks/>
          </p:cNvSpPr>
          <p:nvPr/>
        </p:nvSpPr>
        <p:spPr>
          <a:xfrm>
            <a:off x="352425" y="40903"/>
            <a:ext cx="11515725" cy="58768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4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Индивидуальное информирование застрахованных лиц о возможности прохождения диспансеризации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331905"/>
              </p:ext>
            </p:extLst>
          </p:nvPr>
        </p:nvGraphicFramePr>
        <p:xfrm>
          <a:off x="175492" y="1099067"/>
          <a:ext cx="11787907" cy="555111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542472"/>
                <a:gridCol w="2485047"/>
                <a:gridCol w="2586796"/>
                <a:gridCol w="2586796"/>
                <a:gridCol w="2586796"/>
              </a:tblGrid>
              <a:tr h="318036">
                <a:tc rowSpan="2"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ru-RU" sz="9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Субъект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28" marR="9128" marT="9128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ru-RU" sz="105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Диспансеризация 1 раз в 3 года</a:t>
                      </a:r>
                      <a:endParaRPr lang="ru-RU" sz="105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28" marR="9128" marT="9128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endParaRPr lang="ru-RU" sz="900" b="1" i="0" u="none" strike="noStrike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28" marR="9128" marT="9128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Диспансеризация 1 раз в 2 года</a:t>
                      </a:r>
                    </a:p>
                  </a:txBody>
                  <a:tcPr marL="9128" marR="9128" marT="9128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900" b="1" i="0" u="none" strike="noStrike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28" marR="9128" marT="9128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1252622">
                <a:tc vMerge="1"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28" marR="9128" marT="9128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ru-RU" sz="9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Доля застрахованных лиц, индивидуально проинформированных о возможности прохождения диспансеризации</a:t>
                      </a:r>
                      <a:r>
                        <a:rPr lang="ru-RU" sz="9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проводимой с периодичностью 1 раз в 3 года, от числа включенных в списки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28" marR="9128" marT="9128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ru-RU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Доля прошедших I этап диспансеризации, проводимой с</a:t>
                      </a:r>
                      <a:r>
                        <a:rPr lang="ru-RU" sz="9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периодичностью 1 раз в 3 года,</a:t>
                      </a:r>
                      <a:r>
                        <a:rPr lang="ru-RU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от числа подлежащих в отчетном периоде</a:t>
                      </a:r>
                    </a:p>
                  </a:txBody>
                  <a:tcPr marL="9128" marR="9128" marT="9128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ru-RU" sz="9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Доля застрахованных лиц, индивидуально проинформированных о возможности прохождения диспансеризации, проводимой с периодичностью 1 раз в 2 года, от числа включенных в списки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28" marR="9128" marT="9128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Доля прошедших I этап диспансеризации, проводимой с</a:t>
                      </a:r>
                      <a:r>
                        <a:rPr lang="ru-RU" sz="9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периодичностью 1 раз в 2 года,</a:t>
                      </a:r>
                      <a:r>
                        <a:rPr lang="ru-RU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от числа подлежащих в отчетном периоде</a:t>
                      </a:r>
                    </a:p>
                  </a:txBody>
                  <a:tcPr marL="9128" marR="9128" marT="9128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45468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Российская </a:t>
                      </a:r>
                      <a:r>
                        <a:rPr lang="ru-RU" sz="14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Федерация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28" marR="9128" marT="9128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107,57%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28" marR="9128" marT="9128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66,29%</a:t>
                      </a:r>
                    </a:p>
                  </a:txBody>
                  <a:tcPr marL="9525" marR="9525" marT="9525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71,39%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28" marR="9128" marT="9128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effectLst/>
                          <a:latin typeface="Times New Roman"/>
                        </a:rPr>
                        <a:t>16,76%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31815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АО МАСК </a:t>
                      </a:r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«МАКС-М»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105,88%</a:t>
                      </a:r>
                    </a:p>
                  </a:txBody>
                  <a:tcPr marL="9525" marR="9525" marT="9525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82,27%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58,40%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16,89%</a:t>
                      </a:r>
                      <a:endParaRPr lang="ru-RU" sz="11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31815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Астраханская область</a:t>
                      </a:r>
                    </a:p>
                  </a:txBody>
                  <a:tcPr marL="9525" marR="9525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100,00%</a:t>
                      </a:r>
                    </a:p>
                  </a:txBody>
                  <a:tcPr marL="9525" marR="9525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86,13%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100,00%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3,38%</a:t>
                      </a:r>
                      <a:endParaRPr lang="ru-RU" sz="1100" b="1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1815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Белгородская область</a:t>
                      </a:r>
                    </a:p>
                  </a:txBody>
                  <a:tcPr marL="9525" marR="9525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100,00%</a:t>
                      </a:r>
                    </a:p>
                  </a:txBody>
                  <a:tcPr marL="9525" marR="9525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85,17%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1815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Владимирская область</a:t>
                      </a:r>
                    </a:p>
                  </a:txBody>
                  <a:tcPr marL="9525" marR="9525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100,00%</a:t>
                      </a:r>
                    </a:p>
                  </a:txBody>
                  <a:tcPr marL="9525" marR="9525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47,78%</a:t>
                      </a:r>
                      <a:endParaRPr lang="ru-RU" sz="1100" b="1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100,00%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113,47%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1815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Республика Ингушетия</a:t>
                      </a:r>
                    </a:p>
                  </a:txBody>
                  <a:tcPr marL="9525" marR="9525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156,67%</a:t>
                      </a:r>
                    </a:p>
                  </a:txBody>
                  <a:tcPr marL="9525" marR="9525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312,97%</a:t>
                      </a:r>
                      <a:endParaRPr lang="ru-RU" sz="11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24187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Тверская область</a:t>
                      </a:r>
                    </a:p>
                  </a:txBody>
                  <a:tcPr marL="9525" marR="9525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98,18%</a:t>
                      </a:r>
                    </a:p>
                  </a:txBody>
                  <a:tcPr marL="9525" marR="9525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53,70%</a:t>
                      </a:r>
                      <a:endParaRPr lang="ru-RU" sz="1100" b="1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114,77%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2,43%</a:t>
                      </a:r>
                      <a:endParaRPr lang="ru-RU" sz="1100" b="1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24187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Калужская область</a:t>
                      </a:r>
                    </a:p>
                  </a:txBody>
                  <a:tcPr marL="9525" marR="9525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100,00%</a:t>
                      </a:r>
                    </a:p>
                  </a:txBody>
                  <a:tcPr marL="9525" marR="9525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80,71%</a:t>
                      </a:r>
                      <a:endParaRPr lang="ru-RU" sz="11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24187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Кировская область</a:t>
                      </a:r>
                    </a:p>
                  </a:txBody>
                  <a:tcPr marL="9525" marR="9525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73,68%</a:t>
                      </a:r>
                    </a:p>
                  </a:txBody>
                  <a:tcPr marL="9525" marR="9525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49,69%</a:t>
                      </a:r>
                      <a:endParaRPr lang="ru-RU" sz="1100" b="1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34,28%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44,07%</a:t>
                      </a:r>
                      <a:endParaRPr lang="ru-RU" sz="11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24187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1" i="0" u="none" strike="noStrike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Костромская область</a:t>
                      </a:r>
                    </a:p>
                  </a:txBody>
                  <a:tcPr marL="9525" marR="9525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41,77%</a:t>
                      </a:r>
                    </a:p>
                  </a:txBody>
                  <a:tcPr marL="9525" marR="9525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89,96%</a:t>
                      </a:r>
                      <a:endParaRPr lang="ru-RU" sz="11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24187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Самарская область</a:t>
                      </a:r>
                    </a:p>
                  </a:txBody>
                  <a:tcPr marL="9525" marR="9525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122,36%</a:t>
                      </a:r>
                    </a:p>
                  </a:txBody>
                  <a:tcPr marL="9525" marR="9525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82,51%</a:t>
                      </a:r>
                      <a:endParaRPr lang="ru-RU" sz="11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0,00%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0,00%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24187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Санкт-Петербург</a:t>
                      </a:r>
                    </a:p>
                  </a:txBody>
                  <a:tcPr marL="9525" marR="9525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93,80%</a:t>
                      </a:r>
                    </a:p>
                  </a:txBody>
                  <a:tcPr marL="9525" marR="9525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49,03%</a:t>
                      </a:r>
                      <a:endParaRPr lang="ru-RU" sz="1100" b="1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97,96%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34,13%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24187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Москва</a:t>
                      </a:r>
                    </a:p>
                  </a:txBody>
                  <a:tcPr marL="9525" marR="9525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100,00%</a:t>
                      </a:r>
                    </a:p>
                  </a:txBody>
                  <a:tcPr marL="9525" marR="9525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1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85,12%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24187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Московская область</a:t>
                      </a:r>
                    </a:p>
                  </a:txBody>
                  <a:tcPr marL="9525" marR="9525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100,00%</a:t>
                      </a:r>
                    </a:p>
                  </a:txBody>
                  <a:tcPr marL="9525" marR="9525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54,40%</a:t>
                      </a:r>
                      <a:endParaRPr lang="ru-RU" sz="1100" b="1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2DC5B-3DB8-4AD2-BF7D-52E3DDFA72AB}" type="slidenum">
              <a:rPr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15</a:t>
            </a:fld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104393" y="722720"/>
            <a:ext cx="28542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январь-апрель 2018 года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4917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 txBox="1">
            <a:spLocks/>
          </p:cNvSpPr>
          <p:nvPr/>
        </p:nvSpPr>
        <p:spPr>
          <a:xfrm>
            <a:off x="352425" y="40903"/>
            <a:ext cx="11515725" cy="58768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4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Индивидуальное информирование застрахованных лиц о возможности прохождения диспансеризации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2087340"/>
              </p:ext>
            </p:extLst>
          </p:nvPr>
        </p:nvGraphicFramePr>
        <p:xfrm>
          <a:off x="157018" y="1099066"/>
          <a:ext cx="11877966" cy="549148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451730"/>
                <a:gridCol w="2606559"/>
                <a:gridCol w="2606559"/>
                <a:gridCol w="2606559"/>
                <a:gridCol w="2606559"/>
              </a:tblGrid>
              <a:tr h="298545">
                <a:tc rowSpan="2"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ru-RU" sz="9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Субъект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28" marR="9128" marT="9128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ru-RU" sz="105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Диспансеризация 1 раз в 3 года</a:t>
                      </a:r>
                      <a:endParaRPr lang="ru-RU" sz="105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28" marR="9128" marT="9128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endParaRPr lang="ru-RU" sz="900" b="1" i="0" u="none" strike="noStrike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28" marR="9128" marT="9128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Диспансеризация 1 раз в 2 года</a:t>
                      </a:r>
                    </a:p>
                  </a:txBody>
                  <a:tcPr marL="9128" marR="9128" marT="9128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900" b="1" i="0" u="none" strike="noStrike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28" marR="9128" marT="9128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1185161">
                <a:tc vMerge="1"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28" marR="9128" marT="9128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ru-RU" sz="9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Доля застрахованных лиц, индивидуально проинформированных о возможности прохождения диспансеризации</a:t>
                      </a:r>
                      <a:r>
                        <a:rPr lang="ru-RU" sz="9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проводимой с периодичностью 1 раз в 3 года, от числа включенных в списки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28" marR="9128" marT="9128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ru-RU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Доля прошедших I этап диспансеризации, проводимой с</a:t>
                      </a:r>
                      <a:r>
                        <a:rPr lang="ru-RU" sz="9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периодичностью 1 раз в 3 года,</a:t>
                      </a:r>
                      <a:r>
                        <a:rPr lang="ru-RU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от числа подлежащих в отчетном периоде</a:t>
                      </a:r>
                    </a:p>
                  </a:txBody>
                  <a:tcPr marL="9128" marR="9128" marT="9128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ru-RU" sz="9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Доля застрахованных лиц, индивидуально проинформированных о возможности прохождения диспансеризации, проводимой с периодичностью 1 раз в 2 года, от числа включенных в списки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28" marR="9128" marT="9128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Доля прошедших I этап диспансеризации, проводимой с</a:t>
                      </a:r>
                      <a:r>
                        <a:rPr lang="ru-RU" sz="9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периодичностью 1 раз в 2 года,</a:t>
                      </a:r>
                      <a:r>
                        <a:rPr lang="ru-RU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от числа подлежащих в отчетном периоде</a:t>
                      </a:r>
                    </a:p>
                  </a:txBody>
                  <a:tcPr marL="9128" marR="9128" marT="9128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35632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Российская </a:t>
                      </a:r>
                      <a:r>
                        <a:rPr lang="ru-RU" sz="12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Федерация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28" marR="9128" marT="9128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107,57%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28" marR="9128" marT="9128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66,29%</a:t>
                      </a:r>
                    </a:p>
                  </a:txBody>
                  <a:tcPr marL="9128" marR="9128" marT="9128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71,39%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28" marR="9128" marT="9128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effectLst/>
                          <a:latin typeface="Times New Roman"/>
                        </a:rPr>
                        <a:t>16,76%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27034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АО МАСК </a:t>
                      </a:r>
                      <a:r>
                        <a:rPr lang="ru-RU" sz="105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«МАКС-М»</a:t>
                      </a:r>
                      <a:endParaRPr lang="ru-RU" sz="105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105,88%</a:t>
                      </a:r>
                    </a:p>
                  </a:txBody>
                  <a:tcPr marL="9525" marR="9525" marT="9525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82,27%</a:t>
                      </a:r>
                      <a:endParaRPr lang="ru-RU" sz="105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i="0" u="none" strike="noStrike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58,40%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16,89%</a:t>
                      </a:r>
                      <a:endParaRPr lang="ru-RU" sz="105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27034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Оренбургская область</a:t>
                      </a:r>
                    </a:p>
                  </a:txBody>
                  <a:tcPr marL="9525" marR="9525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100,00%</a:t>
                      </a:r>
                    </a:p>
                  </a:txBody>
                  <a:tcPr marL="9525" marR="9525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95,07%</a:t>
                      </a:r>
                      <a:endParaRPr lang="ru-RU" sz="105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i="0" u="none" strike="noStrike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0,00%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05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27034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Пензенская область</a:t>
                      </a:r>
                    </a:p>
                  </a:txBody>
                  <a:tcPr marL="9525" marR="9525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100,00%</a:t>
                      </a:r>
                    </a:p>
                  </a:txBody>
                  <a:tcPr marL="9525" marR="9525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95,60%</a:t>
                      </a:r>
                      <a:endParaRPr lang="ru-RU" sz="105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i="0" u="none" strike="noStrike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5,91%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24,04%</a:t>
                      </a:r>
                      <a:endParaRPr lang="ru-RU" sz="105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27034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Пермский край</a:t>
                      </a:r>
                    </a:p>
                  </a:txBody>
                  <a:tcPr marL="9525" marR="9525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346,79%</a:t>
                      </a:r>
                    </a:p>
                  </a:txBody>
                  <a:tcPr marL="9525" marR="9525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66,01%</a:t>
                      </a:r>
                      <a:endParaRPr lang="ru-RU" sz="1050" b="1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i="0" u="none" strike="noStrike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55,64%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2,06%</a:t>
                      </a:r>
                      <a:endParaRPr lang="ru-RU" sz="1050" b="1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27034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Псковская область</a:t>
                      </a:r>
                    </a:p>
                  </a:txBody>
                  <a:tcPr marL="9525" marR="9525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108,53%</a:t>
                      </a:r>
                    </a:p>
                  </a:txBody>
                  <a:tcPr marL="9525" marR="9525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65,68%</a:t>
                      </a:r>
                      <a:endParaRPr lang="ru-RU" sz="1050" b="1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88,74%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7,01%</a:t>
                      </a:r>
                      <a:endParaRPr lang="ru-RU" sz="1050" b="1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27034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Ростовская область</a:t>
                      </a:r>
                    </a:p>
                  </a:txBody>
                  <a:tcPr marL="9525" marR="9525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98,29%</a:t>
                      </a:r>
                    </a:p>
                  </a:txBody>
                  <a:tcPr marL="9525" marR="9525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94,65%</a:t>
                      </a:r>
                      <a:endParaRPr lang="ru-RU" sz="105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05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05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27034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Саратовская область</a:t>
                      </a:r>
                    </a:p>
                  </a:txBody>
                  <a:tcPr marL="9525" marR="9525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149,54%</a:t>
                      </a:r>
                    </a:p>
                  </a:txBody>
                  <a:tcPr marL="9525" marR="9525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86,15%</a:t>
                      </a:r>
                      <a:endParaRPr lang="ru-RU" sz="105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05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05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27034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Смоленская область</a:t>
                      </a:r>
                    </a:p>
                  </a:txBody>
                  <a:tcPr marL="9525" marR="9525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100,00%</a:t>
                      </a:r>
                    </a:p>
                  </a:txBody>
                  <a:tcPr marL="9525" marR="9525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83,54%</a:t>
                      </a:r>
                      <a:endParaRPr lang="ru-RU" sz="105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100,00%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199,60%</a:t>
                      </a:r>
                      <a:endParaRPr lang="ru-RU" sz="105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27034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Томская область</a:t>
                      </a:r>
                    </a:p>
                  </a:txBody>
                  <a:tcPr marL="9525" marR="9525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135,88%</a:t>
                      </a:r>
                    </a:p>
                  </a:txBody>
                  <a:tcPr marL="9525" marR="9525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69,37%</a:t>
                      </a:r>
                      <a:endParaRPr lang="ru-RU" sz="105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05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05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1324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Республика Башкортостан</a:t>
                      </a:r>
                    </a:p>
                  </a:txBody>
                  <a:tcPr marL="9525" marR="9525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110,17%</a:t>
                      </a:r>
                    </a:p>
                  </a:txBody>
                  <a:tcPr marL="9525" marR="9525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88,48%</a:t>
                      </a:r>
                      <a:endParaRPr lang="ru-RU" sz="105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05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05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27034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Республика Дагестан</a:t>
                      </a:r>
                    </a:p>
                  </a:txBody>
                  <a:tcPr marL="9525" marR="9525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105,99%</a:t>
                      </a:r>
                    </a:p>
                  </a:txBody>
                  <a:tcPr marL="9525" marR="9525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56,87%</a:t>
                      </a:r>
                      <a:endParaRPr lang="ru-RU" sz="1050" b="1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05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05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1324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Карачаево-Черкесская Республика</a:t>
                      </a:r>
                    </a:p>
                  </a:txBody>
                  <a:tcPr marL="9525" marR="9525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139,57%</a:t>
                      </a:r>
                    </a:p>
                  </a:txBody>
                  <a:tcPr marL="9525" marR="9525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98,25%</a:t>
                      </a:r>
                      <a:endParaRPr lang="ru-RU" sz="105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305,58%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54,92%</a:t>
                      </a:r>
                      <a:endParaRPr lang="ru-RU" sz="105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27034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Чеченская Республика</a:t>
                      </a:r>
                    </a:p>
                  </a:txBody>
                  <a:tcPr marL="9525" marR="9525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100,00%</a:t>
                      </a:r>
                    </a:p>
                  </a:txBody>
                  <a:tcPr marL="9525" marR="9525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96,61%</a:t>
                      </a:r>
                      <a:endParaRPr lang="ru-RU" sz="105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100,00%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155,86%</a:t>
                      </a:r>
                      <a:endParaRPr lang="ru-RU" sz="105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2DC5B-3DB8-4AD2-BF7D-52E3DDFA72AB}" type="slidenum">
              <a:rPr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16</a:t>
            </a:fld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104393" y="729734"/>
            <a:ext cx="28542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январь-апрель 2018 года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4450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 txBox="1">
            <a:spLocks/>
          </p:cNvSpPr>
          <p:nvPr/>
        </p:nvSpPr>
        <p:spPr>
          <a:xfrm>
            <a:off x="352425" y="40903"/>
            <a:ext cx="11515725" cy="58768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4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Индивидуальное информирование застрахованных лиц о возможности прохождения диспансеризации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8168588"/>
              </p:ext>
            </p:extLst>
          </p:nvPr>
        </p:nvGraphicFramePr>
        <p:xfrm>
          <a:off x="138544" y="969820"/>
          <a:ext cx="11924147" cy="575963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457375"/>
                <a:gridCol w="2616693"/>
                <a:gridCol w="2616693"/>
                <a:gridCol w="2616693"/>
                <a:gridCol w="2616693"/>
              </a:tblGrid>
              <a:tr h="236149">
                <a:tc rowSpan="2"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ru-RU" sz="9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Субъект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28" marR="9128" marT="9128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ru-RU" sz="105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Диспансеризация 1 раз в 3 года</a:t>
                      </a:r>
                      <a:endParaRPr lang="ru-RU" sz="105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28" marR="9128" marT="9128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endParaRPr lang="ru-RU" sz="900" b="1" i="0" u="none" strike="noStrike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28" marR="9128" marT="9128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Диспансеризация 1 раз в 2 года</a:t>
                      </a:r>
                    </a:p>
                  </a:txBody>
                  <a:tcPr marL="9128" marR="9128" marT="9128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900" b="1" i="0" u="none" strike="noStrike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28" marR="9128" marT="9128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115831">
                <a:tc vMerge="1"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28" marR="9128" marT="9128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ru-RU" sz="9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Доля застрахованных лиц, индивидуально проинформированных о возможности прохождения диспансеризации</a:t>
                      </a:r>
                      <a:r>
                        <a:rPr lang="ru-RU" sz="9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проводимой с периодичностью 1 раз в 3 года, от числа включенных в списки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28" marR="9128" marT="9128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ru-RU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Доля прошедших I этап диспансеризации, проводимой с</a:t>
                      </a:r>
                      <a:r>
                        <a:rPr lang="ru-RU" sz="9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периодичностью 1 раз в 3 года,</a:t>
                      </a:r>
                      <a:r>
                        <a:rPr lang="ru-RU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от числа подлежащих в отчетном периоде</a:t>
                      </a:r>
                    </a:p>
                  </a:txBody>
                  <a:tcPr marL="9128" marR="9128" marT="9128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ru-RU" sz="9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Доля застрахованных лиц, индивидуально проинформированных о возможности прохождения диспансеризации, проводимой с периодичностью 1 раз в 2 года, от числа включенных в списки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28" marR="9128" marT="9128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Доля прошедших I этап диспансеризации, проводимой с</a:t>
                      </a:r>
                      <a:r>
                        <a:rPr lang="ru-RU" sz="9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периодичностью 1 раз в 2 года,</a:t>
                      </a:r>
                      <a:r>
                        <a:rPr lang="ru-RU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от числа подлежащих в отчетном периоде</a:t>
                      </a:r>
                    </a:p>
                  </a:txBody>
                  <a:tcPr marL="9128" marR="9128" marT="9128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33355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Российская </a:t>
                      </a:r>
                      <a:r>
                        <a:rPr lang="ru-RU" sz="11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Федерация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28" marR="9128" marT="9128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107,57%</a:t>
                      </a:r>
                      <a:endParaRPr lang="ru-RU" sz="105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28" marR="9128" marT="9128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b="1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66,29%</a:t>
                      </a:r>
                    </a:p>
                  </a:txBody>
                  <a:tcPr marL="9128" marR="9128" marT="9128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71,39%</a:t>
                      </a:r>
                      <a:endParaRPr lang="ru-RU" sz="105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28" marR="9128" marT="9128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1" i="0" u="none" strike="noStrike" dirty="0" smtClean="0">
                          <a:effectLst/>
                          <a:latin typeface="Times New Roman"/>
                        </a:rPr>
                        <a:t>16,76%</a:t>
                      </a:r>
                      <a:endParaRPr lang="ru-RU" sz="1050" b="1" i="0" u="none" strike="noStrike" dirty="0">
                        <a:effectLst/>
                        <a:latin typeface="Times New Roman"/>
                      </a:endParaRPr>
                    </a:p>
                  </a:txBody>
                  <a:tcPr marL="9128" marR="9128" marT="9128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22501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ООО </a:t>
                      </a:r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«ВТБ МС»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101,13%</a:t>
                      </a:r>
                    </a:p>
                  </a:txBody>
                  <a:tcPr marL="9525" marR="9525" marT="9525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66,81%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98,75%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20,02%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225013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Республика Адыгея</a:t>
                      </a: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250,75%</a:t>
                      </a: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66,78%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0,00%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0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225013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Байконур</a:t>
                      </a: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99,71%</a:t>
                      </a: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28,01%</a:t>
                      </a:r>
                      <a:endParaRPr lang="ru-RU" sz="1000" b="1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225013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Краснодарский край</a:t>
                      </a: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97,95%</a:t>
                      </a: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94,18%</a:t>
                      </a:r>
                      <a:endParaRPr lang="ru-RU" sz="10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96,08%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36,83%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225013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Красноярский край</a:t>
                      </a: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100,00%</a:t>
                      </a: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78,93%</a:t>
                      </a:r>
                      <a:endParaRPr lang="ru-RU" sz="10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225013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Ставропольский край</a:t>
                      </a: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100,00%</a:t>
                      </a: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89,71%</a:t>
                      </a:r>
                      <a:endParaRPr lang="ru-RU" sz="10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225013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Хабаровский край</a:t>
                      </a: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100,00%</a:t>
                      </a: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46,54%</a:t>
                      </a:r>
                      <a:endParaRPr lang="ru-RU" sz="1000" b="1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225013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Брянская область</a:t>
                      </a: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100,00%</a:t>
                      </a: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84,72%</a:t>
                      </a:r>
                      <a:endParaRPr lang="ru-RU" sz="10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27,53%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34,51%</a:t>
                      </a:r>
                      <a:endParaRPr lang="ru-RU" sz="10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225013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Воронежская область</a:t>
                      </a: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100,00%</a:t>
                      </a: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80,50%</a:t>
                      </a:r>
                      <a:endParaRPr lang="ru-RU" sz="10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63,33%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0,03%</a:t>
                      </a:r>
                      <a:endParaRPr lang="ru-RU" sz="1000" b="1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225013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Нижегородская область</a:t>
                      </a: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96,38%</a:t>
                      </a: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109,00%</a:t>
                      </a:r>
                      <a:endParaRPr lang="ru-RU" sz="10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0,00%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0,00%</a:t>
                      </a:r>
                      <a:endParaRPr lang="ru-RU" sz="1000" b="1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225013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Иркутская область</a:t>
                      </a: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100,00%</a:t>
                      </a: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89,44%</a:t>
                      </a:r>
                      <a:endParaRPr lang="ru-RU" sz="10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100,00%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7,27%</a:t>
                      </a:r>
                      <a:endParaRPr lang="ru-RU" sz="1000" b="1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225013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Калужская область</a:t>
                      </a: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100,00%</a:t>
                      </a: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83,35%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225013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Кировская область</a:t>
                      </a: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100,00%</a:t>
                      </a: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84,90%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100,00%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439,76%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225013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Костромская область</a:t>
                      </a: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140,27%</a:t>
                      </a: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225013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Курская область</a:t>
                      </a: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100,00%</a:t>
                      </a: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75,23%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100,00%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71,02%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225013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Санкт-Петербург</a:t>
                      </a: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100,00%</a:t>
                      </a: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45,92%</a:t>
                      </a:r>
                      <a:endParaRPr lang="ru-RU" sz="1000" b="1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100,00%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0,00%</a:t>
                      </a:r>
                      <a:endParaRPr lang="ru-RU" sz="1000" b="1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225013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Ленинградская область</a:t>
                      </a: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100,00%</a:t>
                      </a: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55,85%</a:t>
                      </a:r>
                      <a:endParaRPr lang="ru-RU" sz="1000" b="1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100,00%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32,38%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225013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Липецкая область</a:t>
                      </a: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100,00%</a:t>
                      </a: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70,13%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53,70%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0,37%</a:t>
                      </a:r>
                      <a:endParaRPr lang="ru-RU" sz="1000" b="1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2DC5B-3DB8-4AD2-BF7D-52E3DDFA72AB}" type="slidenum">
              <a:rPr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17</a:t>
            </a:fld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104393" y="674318"/>
            <a:ext cx="28542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январь-апрель 2018 года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6216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 txBox="1">
            <a:spLocks/>
          </p:cNvSpPr>
          <p:nvPr/>
        </p:nvSpPr>
        <p:spPr>
          <a:xfrm>
            <a:off x="352425" y="40903"/>
            <a:ext cx="11515725" cy="58768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4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Индивидуальное информирование застрахованных лиц о возможности прохождения диспансеризации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5218041"/>
              </p:ext>
            </p:extLst>
          </p:nvPr>
        </p:nvGraphicFramePr>
        <p:xfrm>
          <a:off x="110838" y="1099066"/>
          <a:ext cx="11970326" cy="564805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542471"/>
                <a:gridCol w="2547374"/>
                <a:gridCol w="2626827"/>
                <a:gridCol w="2626827"/>
                <a:gridCol w="2626827"/>
              </a:tblGrid>
              <a:tr h="293415">
                <a:tc rowSpan="2"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ru-RU" sz="9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Субъект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28" marR="9128" marT="9128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ru-RU" sz="105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Диспансеризация 1 раз в 3 года</a:t>
                      </a:r>
                      <a:endParaRPr lang="ru-RU" sz="105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28" marR="9128" marT="9128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endParaRPr lang="ru-RU" sz="900" b="1" i="0" u="none" strike="noStrike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28" marR="9128" marT="9128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Диспансеризация 1 раз в 2 года</a:t>
                      </a:r>
                    </a:p>
                  </a:txBody>
                  <a:tcPr marL="9128" marR="9128" marT="9128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900" b="1" i="0" u="none" strike="noStrike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28" marR="9128" marT="9128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998863">
                <a:tc vMerge="1"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28" marR="9128" marT="9128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ru-RU" sz="9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Доля застрахованных лиц, индивидуально проинформированных о возможности прохождения диспансеризации</a:t>
                      </a:r>
                      <a:r>
                        <a:rPr lang="ru-RU" sz="9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проводимой с периодичностью 1 раз в 3 года, от числа включенных в списки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28" marR="9128" marT="9128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ru-RU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Доля прошедших I этап диспансеризации, проводимой с</a:t>
                      </a:r>
                      <a:r>
                        <a:rPr lang="ru-RU" sz="9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периодичностью 1 раз в 3 года,</a:t>
                      </a:r>
                      <a:r>
                        <a:rPr lang="ru-RU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от числа подлежащих в отчетном периоде</a:t>
                      </a:r>
                    </a:p>
                  </a:txBody>
                  <a:tcPr marL="9128" marR="9128" marT="9128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ru-RU" sz="9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Доля застрахованных лиц, индивидуально проинформированных о возможности прохождения диспансеризации, проводимой с периодичностью 1 раз в 2 года, от числа включенных в списки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28" marR="9128" marT="9128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Доля прошедших I этап диспансеризации, проводимой с</a:t>
                      </a:r>
                      <a:r>
                        <a:rPr lang="ru-RU" sz="9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периодичностью 1 раз в 2 года,</a:t>
                      </a:r>
                      <a:r>
                        <a:rPr lang="ru-RU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от числа подлежащих в отчетном периоде</a:t>
                      </a:r>
                    </a:p>
                  </a:txBody>
                  <a:tcPr marL="9128" marR="9128" marT="9128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32102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Российская </a:t>
                      </a:r>
                      <a:r>
                        <a:rPr lang="ru-RU" sz="11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Федерация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28" marR="9128" marT="9128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107,57%</a:t>
                      </a:r>
                      <a:endParaRPr lang="ru-RU" sz="105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28" marR="9128" marT="9128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b="1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66,29%</a:t>
                      </a:r>
                    </a:p>
                  </a:txBody>
                  <a:tcPr marL="9128" marR="9128" marT="9128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71,39%</a:t>
                      </a:r>
                      <a:endParaRPr lang="ru-RU" sz="105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28" marR="9128" marT="9128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1" i="0" u="none" strike="noStrike" dirty="0" smtClean="0">
                          <a:effectLst/>
                          <a:latin typeface="Times New Roman"/>
                        </a:rPr>
                        <a:t>16,76%</a:t>
                      </a:r>
                      <a:endParaRPr lang="ru-RU" sz="1050" b="1" i="0" u="none" strike="noStrike" dirty="0">
                        <a:effectLst/>
                        <a:latin typeface="Times New Roman"/>
                      </a:endParaRPr>
                    </a:p>
                  </a:txBody>
                  <a:tcPr marL="9128" marR="9128" marT="9128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21655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ООО </a:t>
                      </a:r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«ВТБ МС»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101,13%</a:t>
                      </a:r>
                    </a:p>
                  </a:txBody>
                  <a:tcPr marL="9525" marR="9525" marT="9525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66,81%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98,75%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20,02%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216557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Москва</a:t>
                      </a: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100,00%</a:t>
                      </a: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31,76%</a:t>
                      </a:r>
                      <a:endParaRPr lang="ru-RU" sz="1000" b="1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216557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Московская область</a:t>
                      </a: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93,39%</a:t>
                      </a: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66,88%</a:t>
                      </a:r>
                      <a:endParaRPr lang="ru-RU" sz="10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66,67%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0,00%</a:t>
                      </a:r>
                      <a:endParaRPr lang="ru-RU" sz="1000" b="1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216557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1" i="0" u="none" strike="noStrike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Новгородская область</a:t>
                      </a: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100,00%</a:t>
                      </a: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30,83%</a:t>
                      </a:r>
                      <a:endParaRPr lang="ru-RU" sz="1000" b="1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100,00%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29,27%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216557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Новосибирская область</a:t>
                      </a: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99,95%</a:t>
                      </a: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63,07%</a:t>
                      </a:r>
                      <a:endParaRPr lang="ru-RU" sz="10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216557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Омская область</a:t>
                      </a: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100,00%</a:t>
                      </a: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120,26%</a:t>
                      </a:r>
                      <a:endParaRPr lang="ru-RU" sz="10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0,00%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0,00%</a:t>
                      </a:r>
                      <a:endParaRPr lang="ru-RU" sz="1000" b="1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216557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Оренбургская область</a:t>
                      </a: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100,00%</a:t>
                      </a: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97,75%</a:t>
                      </a:r>
                      <a:endParaRPr lang="ru-RU" sz="10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463,31%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216557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Орловская область</a:t>
                      </a: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102,71%</a:t>
                      </a: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99,58%</a:t>
                      </a:r>
                      <a:endParaRPr lang="ru-RU" sz="10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0,00%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0,00%</a:t>
                      </a:r>
                      <a:endParaRPr lang="ru-RU" sz="1000" b="1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216557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Рязанская область</a:t>
                      </a: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93,23%</a:t>
                      </a: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50,83%</a:t>
                      </a:r>
                      <a:endParaRPr lang="ru-RU" sz="1000" b="1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46,39%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0,00%</a:t>
                      </a:r>
                      <a:endParaRPr lang="ru-RU" sz="1000" b="1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216557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Саратовская область</a:t>
                      </a: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152,91%</a:t>
                      </a: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98,19%</a:t>
                      </a:r>
                      <a:endParaRPr lang="ru-RU" sz="10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216557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Свердловская область</a:t>
                      </a: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152,52%</a:t>
                      </a: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88,63%</a:t>
                      </a:r>
                      <a:endParaRPr lang="ru-RU" sz="10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216557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Ульяновская область</a:t>
                      </a: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90,28%</a:t>
                      </a: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61,71%</a:t>
                      </a:r>
                      <a:endParaRPr lang="ru-RU" sz="1000" b="1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0,00%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000" b="1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216557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Республика Бурятия</a:t>
                      </a: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139,86%</a:t>
                      </a: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64,98%</a:t>
                      </a:r>
                      <a:endParaRPr lang="ru-RU" sz="1000" b="1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149,20%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8,84%</a:t>
                      </a:r>
                      <a:endParaRPr lang="ru-RU" sz="1000" b="1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216557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Республика Дагестан</a:t>
                      </a: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99,08%</a:t>
                      </a: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116,67%</a:t>
                      </a:r>
                      <a:endParaRPr lang="ru-RU" sz="10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216557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Республика Калмыкия</a:t>
                      </a: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67,89%</a:t>
                      </a: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84,69%</a:t>
                      </a:r>
                      <a:endParaRPr lang="ru-RU" sz="10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216557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Республика Марий Эл</a:t>
                      </a: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100,00%</a:t>
                      </a: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90,84%</a:t>
                      </a:r>
                      <a:endParaRPr lang="ru-RU" sz="10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30252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Республика Северная Осетия - Алания</a:t>
                      </a: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96,18%</a:t>
                      </a: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10,34%</a:t>
                      </a:r>
                      <a:endParaRPr lang="ru-RU" sz="1000" b="1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216557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Тамбовская область</a:t>
                      </a: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100,70%</a:t>
                      </a: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66,16%</a:t>
                      </a:r>
                      <a:endParaRPr lang="ru-RU" sz="1000" b="1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2DC5B-3DB8-4AD2-BF7D-52E3DDFA72AB}" type="slidenum">
              <a:rPr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18</a:t>
            </a:fld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104393" y="729734"/>
            <a:ext cx="28542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январь-апрель 2018 года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5308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 txBox="1">
            <a:spLocks/>
          </p:cNvSpPr>
          <p:nvPr/>
        </p:nvSpPr>
        <p:spPr>
          <a:xfrm>
            <a:off x="352425" y="40903"/>
            <a:ext cx="11515725" cy="58768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4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Индивидуальное информирование застрахованных лиц о возможности прохождения диспансеризации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3554975"/>
              </p:ext>
            </p:extLst>
          </p:nvPr>
        </p:nvGraphicFramePr>
        <p:xfrm>
          <a:off x="129308" y="1099066"/>
          <a:ext cx="11970330" cy="565670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463018"/>
                <a:gridCol w="2626828"/>
                <a:gridCol w="2626828"/>
                <a:gridCol w="2626828"/>
                <a:gridCol w="2626828"/>
              </a:tblGrid>
              <a:tr h="238949">
                <a:tc rowSpan="2"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ru-RU" sz="9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Субъект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28" marR="9128" marT="9128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ru-RU" sz="105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Диспансеризация 1 раз в 3 года</a:t>
                      </a:r>
                      <a:endParaRPr lang="ru-RU" sz="105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28" marR="9128" marT="9128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endParaRPr lang="ru-RU" sz="900" b="1" i="0" u="none" strike="noStrike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28" marR="9128" marT="9128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Диспансеризация 1 раз в 2 года</a:t>
                      </a:r>
                    </a:p>
                  </a:txBody>
                  <a:tcPr marL="9128" marR="9128" marT="9128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900" b="1" i="0" u="none" strike="noStrike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28" marR="9128" marT="9128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1013696">
                <a:tc vMerge="1"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28" marR="9128" marT="9128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ru-RU" sz="9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Доля застрахованных лиц, индивидуально проинформированных о возможности прохождения диспансеризации</a:t>
                      </a:r>
                      <a:r>
                        <a:rPr lang="ru-RU" sz="9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проводимой с периодичностью 1 раз в 3 года, от числа включенных в списки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28" marR="9128" marT="9128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ru-RU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Доля прошедших I этап диспансеризации, проводимой с</a:t>
                      </a:r>
                      <a:r>
                        <a:rPr lang="ru-RU" sz="9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периодичностью 1 раз в 3 года,</a:t>
                      </a:r>
                      <a:r>
                        <a:rPr lang="ru-RU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от числа подлежащих в отчетном периоде</a:t>
                      </a:r>
                    </a:p>
                  </a:txBody>
                  <a:tcPr marL="9128" marR="9128" marT="9128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ru-RU" sz="9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Доля застрахованных лиц, индивидуально проинформированных о возможности прохождения диспансеризации, проводимой с периодичностью 1 раз в 2 года, от числа включенных в списки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28" marR="9128" marT="9128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Доля прошедших I этап диспансеризации, проводимой с</a:t>
                      </a:r>
                      <a:r>
                        <a:rPr lang="ru-RU" sz="9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периодичностью 1 раз в 2 года,</a:t>
                      </a:r>
                      <a:r>
                        <a:rPr lang="ru-RU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от числа подлежащих в отчетном периоде</a:t>
                      </a:r>
                    </a:p>
                  </a:txBody>
                  <a:tcPr marL="9128" marR="9128" marT="9128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21366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5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Российская </a:t>
                      </a:r>
                      <a:r>
                        <a:rPr lang="ru-RU" sz="105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Федерация</a:t>
                      </a:r>
                      <a:endParaRPr lang="ru-RU" sz="105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28" marR="9128" marT="9128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107,57%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28" marR="9128" marT="9128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66,29%</a:t>
                      </a:r>
                    </a:p>
                  </a:txBody>
                  <a:tcPr marL="9128" marR="9128" marT="9128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71,39%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28" marR="9128" marT="9128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 dirty="0" smtClean="0">
                          <a:effectLst/>
                          <a:latin typeface="Times New Roman"/>
                        </a:rPr>
                        <a:t>16,76%</a:t>
                      </a:r>
                      <a:endParaRPr lang="ru-RU" sz="1000" b="1" i="0" u="none" strike="noStrike" dirty="0">
                        <a:effectLst/>
                        <a:latin typeface="Times New Roman"/>
                      </a:endParaRPr>
                    </a:p>
                  </a:txBody>
                  <a:tcPr marL="9128" marR="9128" marT="9128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18439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АО </a:t>
                      </a:r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«СК «СОГАЗ-Мед»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106,07%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72,24%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91,14%</a:t>
                      </a:r>
                    </a:p>
                  </a:txBody>
                  <a:tcPr marL="9525" marR="9525" marT="9525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21,05%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184391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Чукотский АО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100,00%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23,05%</a:t>
                      </a:r>
                      <a:endParaRPr lang="ru-RU" sz="900" b="1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277245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Ханты-Мансийский АО — Югра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102,47%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32,84%</a:t>
                      </a:r>
                      <a:endParaRPr lang="ru-RU" sz="900" b="1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184391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Хабаровский край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100,00%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59,27%</a:t>
                      </a:r>
                      <a:endParaRPr lang="ru-RU" sz="900" b="1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184391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Амурская область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100,00%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62,43%</a:t>
                      </a:r>
                      <a:endParaRPr lang="ru-RU" sz="900" b="1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100,00%</a:t>
                      </a: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0,00%</a:t>
                      </a:r>
                      <a:endParaRPr lang="ru-RU" sz="900" b="1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184391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Архангельская область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100,00%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91,59%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184391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Астраханская область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100,00%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67,26%</a:t>
                      </a:r>
                      <a:endParaRPr lang="ru-RU" sz="9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184391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Волгоградская область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168,43%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83,48%</a:t>
                      </a:r>
                      <a:endParaRPr lang="ru-RU" sz="9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184391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Воронежская область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100,17%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82,57%</a:t>
                      </a:r>
                      <a:endParaRPr lang="ru-RU" sz="9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7,61%</a:t>
                      </a: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4,08%</a:t>
                      </a:r>
                      <a:endParaRPr lang="ru-RU" sz="900" b="1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184391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Ивановская область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86,30%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75,24%</a:t>
                      </a:r>
                      <a:endParaRPr lang="ru-RU" sz="9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184391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Иркутская область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100,00%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98,45%</a:t>
                      </a:r>
                      <a:endParaRPr lang="ru-RU" sz="9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100,00%</a:t>
                      </a: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5,51%</a:t>
                      </a:r>
                      <a:endParaRPr lang="ru-RU" sz="900" b="1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184391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Калининградская область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203,72%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90,41%</a:t>
                      </a:r>
                      <a:endParaRPr lang="ru-RU" sz="9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1,03%</a:t>
                      </a: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0,00%</a:t>
                      </a:r>
                      <a:endParaRPr lang="ru-RU" sz="900" b="1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184391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1" i="0" u="none" strike="noStrike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Камчатский край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100,00%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23,80%</a:t>
                      </a:r>
                      <a:endParaRPr lang="ru-RU" sz="900" b="1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184391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Санкт-Петербург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141,12%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44,97%</a:t>
                      </a:r>
                      <a:endParaRPr lang="ru-RU" sz="900" b="1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121,86%</a:t>
                      </a: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1,57%</a:t>
                      </a:r>
                      <a:endParaRPr lang="ru-RU" sz="900" b="1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184391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Ленинградская область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149,62%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69,21%</a:t>
                      </a:r>
                      <a:endParaRPr lang="ru-RU" sz="9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156,61%</a:t>
                      </a: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43,04%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184391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Магаданская область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100,00%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41,41%</a:t>
                      </a:r>
                      <a:endParaRPr lang="ru-RU" sz="900" b="1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184391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Москва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100,00%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34,25%</a:t>
                      </a:r>
                      <a:endParaRPr lang="ru-RU" sz="900" b="1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184391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Московская область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100,00%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103,84%</a:t>
                      </a:r>
                      <a:endParaRPr lang="ru-RU" sz="9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184391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Мурманская область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151,77%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28,07%</a:t>
                      </a:r>
                      <a:endParaRPr lang="ru-RU" sz="900" b="1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184391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Оренбургская область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100,00%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92,89%</a:t>
                      </a:r>
                      <a:endParaRPr lang="ru-RU" sz="9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0,00%</a:t>
                      </a: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900" b="1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184391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Орловская область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100,00%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106,39%</a:t>
                      </a:r>
                      <a:endParaRPr lang="ru-RU" sz="9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184391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Ростовская область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97,53%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53,58%</a:t>
                      </a:r>
                      <a:endParaRPr lang="ru-RU" sz="900" b="1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2DC5B-3DB8-4AD2-BF7D-52E3DDFA72AB}" type="slidenum">
              <a:rPr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19</a:t>
            </a:fld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104393" y="665082"/>
            <a:ext cx="28542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январь-апрель 2018 года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8779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 txBox="1">
            <a:spLocks/>
          </p:cNvSpPr>
          <p:nvPr/>
        </p:nvSpPr>
        <p:spPr>
          <a:xfrm>
            <a:off x="352425" y="40903"/>
            <a:ext cx="11515725" cy="58768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4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страховых представителей с устными обращениями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2DC5B-3DB8-4AD2-BF7D-52E3DDFA72AB}" type="slidenum">
              <a:rPr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2</a:t>
            </a:fld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104393" y="682109"/>
            <a:ext cx="28542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январь-апрель 2018 года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90151774"/>
              </p:ext>
            </p:extLst>
          </p:nvPr>
        </p:nvGraphicFramePr>
        <p:xfrm>
          <a:off x="221671" y="1051440"/>
          <a:ext cx="11736964" cy="414862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088675"/>
                <a:gridCol w="2928521"/>
                <a:gridCol w="3020038"/>
                <a:gridCol w="2699730"/>
              </a:tblGrid>
              <a:tr h="60639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Субъект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Доля устных обращений, </a:t>
                      </a: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рассмотренных </a:t>
                      </a:r>
                    </a:p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СП </a:t>
                      </a:r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уровня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Доля устных обращений, </a:t>
                      </a: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рассмотренных </a:t>
                      </a:r>
                    </a:p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СП </a:t>
                      </a:r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уровня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Доля устных обращений, </a:t>
                      </a: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рассмотренных </a:t>
                      </a:r>
                    </a:p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СП </a:t>
                      </a:r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уровня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253016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РОССИЙСКАЯ ФЕДЕРАЦИЯ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79,14%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19,19%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1,67%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253016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Брянская область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49,04%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50,96%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0,00%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253016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Омская область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48,55%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51,11%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0,34%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253016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Кемеровская область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39,31%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60,23%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0,46%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253016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Волгоградская область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38,64%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59,94%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1,42%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253016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Чувашская Республика 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38,37%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57,97%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3,66%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253016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Республика Хакасия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35,18%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57,98%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6,84%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253016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Калужская область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33,34%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66,66%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0,00%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253016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Курганская область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33,02%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64,88%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2,11%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253016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i="0" u="none" strike="noStrike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Забайкальский край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32,02%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57,42%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10,56%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253016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Удмуртская Республика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28,46%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68,58%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2,95%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253016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Республика Тыва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20,15%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75,00%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4,85%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253016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Республика Мордовия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17,48%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80,34%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2,18%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253016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i="0" u="none" strike="noStrike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Вологодская область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13,97%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76,55%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9,48%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31187" y="6317230"/>
            <a:ext cx="117369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 на основании данных отчетной формы «Отчет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 информационном сопровождении застрахованных лиц на всех этапах оказания им медицинской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помощи», утвержденной приказом Федерального фонда обязательного медицинского страхования от 31.12.2013 г. № 294 (в редакции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приказа от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9.04.2018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г.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№ 68)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231897" y="5287550"/>
            <a:ext cx="5756780" cy="103105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numCol="2" rtlCol="0">
            <a:spAutoFit/>
          </a:bodyPr>
          <a:lstStyle/>
          <a:p>
            <a:pPr algn="ctr"/>
            <a:r>
              <a:rPr lang="ru-RU" sz="14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Численность СП:</a:t>
            </a:r>
          </a:p>
          <a:p>
            <a:pPr algn="ctr"/>
            <a:endParaRPr lang="ru-RU" sz="300" b="1" u="sng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 уровень – 3 467;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 уровень – 4 180;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 уровень – 1 271.</a:t>
            </a:r>
          </a:p>
          <a:p>
            <a:pPr algn="ctr"/>
            <a:r>
              <a:rPr lang="ru-RU" sz="14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Нагрузка на СП (тыс. чел.)</a:t>
            </a:r>
          </a:p>
          <a:p>
            <a:pPr algn="just"/>
            <a:endParaRPr lang="ru-RU" sz="300" b="1" u="sng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 уровень – 42,2;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 уровень – 35,0;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 уровень – 115,2.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8607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 txBox="1">
            <a:spLocks/>
          </p:cNvSpPr>
          <p:nvPr/>
        </p:nvSpPr>
        <p:spPr>
          <a:xfrm>
            <a:off x="352425" y="40903"/>
            <a:ext cx="11515725" cy="58768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4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Индивидуальное информирование застрахованных лиц о возможности прохождения диспансеризации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9278291"/>
              </p:ext>
            </p:extLst>
          </p:nvPr>
        </p:nvGraphicFramePr>
        <p:xfrm>
          <a:off x="120505" y="1020481"/>
          <a:ext cx="11979563" cy="573131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464147"/>
                <a:gridCol w="2628854"/>
                <a:gridCol w="2628854"/>
                <a:gridCol w="2628854"/>
                <a:gridCol w="2628854"/>
              </a:tblGrid>
              <a:tr h="298130">
                <a:tc rowSpan="2"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ru-RU" sz="9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Субъект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28" marR="9128" marT="9128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ru-RU" sz="105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Диспансеризация 1 раз в 3 года</a:t>
                      </a:r>
                      <a:endParaRPr lang="ru-RU" sz="105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28" marR="9128" marT="9128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endParaRPr lang="ru-RU" sz="900" b="1" i="0" u="none" strike="noStrike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28" marR="9128" marT="9128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Диспансеризация 1 раз в 2 года</a:t>
                      </a:r>
                    </a:p>
                  </a:txBody>
                  <a:tcPr marL="9128" marR="9128" marT="9128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900" b="1" i="0" u="none" strike="noStrike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28" marR="9128" marT="9128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1149724">
                <a:tc vMerge="1"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28" marR="9128" marT="9128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ru-RU" sz="9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Доля застрахованных лиц, индивидуально проинформированных о возможности прохождения диспансеризации</a:t>
                      </a:r>
                      <a:r>
                        <a:rPr lang="ru-RU" sz="9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проводимой с периодичностью 1 раз в 3 года, от числа включенных в списки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28" marR="9128" marT="9128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ru-RU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Доля прошедших I этап диспансеризации, проводимой с</a:t>
                      </a:r>
                      <a:r>
                        <a:rPr lang="ru-RU" sz="9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периодичностью 1 раз в 3 года,</a:t>
                      </a:r>
                      <a:r>
                        <a:rPr lang="ru-RU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от числа подлежащих в отчетном периоде</a:t>
                      </a:r>
                    </a:p>
                  </a:txBody>
                  <a:tcPr marL="9128" marR="9128" marT="9128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ru-RU" sz="9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Доля застрахованных лиц, индивидуально проинформированных о возможности прохождения диспансеризации, проводимой с периодичностью 1 раз в 2 года, от числа включенных в списки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28" marR="9128" marT="9128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Доля прошедших I этап диспансеризации, проводимой с</a:t>
                      </a:r>
                      <a:r>
                        <a:rPr lang="ru-RU" sz="9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периодичностью 1 раз в 2 года,</a:t>
                      </a:r>
                      <a:r>
                        <a:rPr lang="ru-RU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от числа подлежащих в отчетном периоде</a:t>
                      </a:r>
                    </a:p>
                  </a:txBody>
                  <a:tcPr marL="9128" marR="9128" marT="9128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3556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Российская </a:t>
                      </a:r>
                      <a:r>
                        <a:rPr lang="ru-RU" sz="11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Федерация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28" marR="9128" marT="9128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107,57%</a:t>
                      </a:r>
                      <a:endParaRPr lang="ru-RU" sz="105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28" marR="9128" marT="9128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66,29%</a:t>
                      </a:r>
                    </a:p>
                  </a:txBody>
                  <a:tcPr marL="9128" marR="9128" marT="9128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71,39%</a:t>
                      </a:r>
                      <a:endParaRPr lang="ru-RU" sz="105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28" marR="9128" marT="9128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1" i="0" u="none" strike="noStrike" dirty="0" smtClean="0">
                          <a:effectLst/>
                          <a:latin typeface="Times New Roman"/>
                        </a:rPr>
                        <a:t>16,76%</a:t>
                      </a:r>
                      <a:endParaRPr lang="ru-RU" sz="1050" b="1" i="0" u="none" strike="noStrike" dirty="0">
                        <a:effectLst/>
                        <a:latin typeface="Times New Roman"/>
                      </a:endParaRPr>
                    </a:p>
                  </a:txBody>
                  <a:tcPr marL="9128" marR="9128" marT="9128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18964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АО </a:t>
                      </a:r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«СК «СОГАЗ-Мед»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106,07%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72,24%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91,14%</a:t>
                      </a:r>
                    </a:p>
                  </a:txBody>
                  <a:tcPr marL="9525" marR="9525" marT="9525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21,05%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189644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Рязанская область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96,36%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56,29%</a:t>
                      </a:r>
                      <a:endParaRPr lang="ru-RU" sz="1000" b="1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41,55%</a:t>
                      </a: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0,00%</a:t>
                      </a:r>
                      <a:endParaRPr lang="ru-RU" sz="1000" b="1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189644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Саратовская область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100,00%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62,00%</a:t>
                      </a:r>
                      <a:endParaRPr lang="ru-RU" sz="1000" b="1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189644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Сахалинская область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100,00%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89,49%</a:t>
                      </a:r>
                      <a:endParaRPr lang="ru-RU" sz="10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0,00%</a:t>
                      </a: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0,00%</a:t>
                      </a:r>
                      <a:endParaRPr lang="ru-RU" sz="1000" b="1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189644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Свердловская область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152,52%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88,39%</a:t>
                      </a:r>
                      <a:endParaRPr lang="ru-RU" sz="10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189644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Смоленская область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96,32%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62,59%</a:t>
                      </a:r>
                      <a:endParaRPr lang="ru-RU" sz="1000" b="1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0,00%</a:t>
                      </a: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125,48%</a:t>
                      </a:r>
                      <a:endParaRPr lang="ru-RU" sz="10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189644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Томская область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104,50%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42,44%</a:t>
                      </a:r>
                      <a:endParaRPr lang="ru-RU" sz="1000" b="1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189644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Тюменская область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83,39%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67,29%</a:t>
                      </a:r>
                      <a:endParaRPr lang="ru-RU" sz="10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99,79%</a:t>
                      </a: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189644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Челябинская область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100,00%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66,23%</a:t>
                      </a:r>
                      <a:endParaRPr lang="ru-RU" sz="1000" b="1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100,00%</a:t>
                      </a: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17,94%</a:t>
                      </a:r>
                      <a:endParaRPr lang="ru-RU" sz="10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189644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Ярославская область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196,09%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107,23%</a:t>
                      </a:r>
                      <a:endParaRPr lang="ru-RU" sz="10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324578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Республика Башкортостан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161,65%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93,77%</a:t>
                      </a:r>
                      <a:endParaRPr lang="ru-RU" sz="10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189644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Республика Бурятия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97,64%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62,59%</a:t>
                      </a:r>
                      <a:endParaRPr lang="ru-RU" sz="1000" b="1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99,36%</a:t>
                      </a: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7,51%</a:t>
                      </a:r>
                      <a:endParaRPr lang="ru-RU" sz="1000" b="1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189644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Республика Коми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101,76%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67,36%</a:t>
                      </a:r>
                      <a:endParaRPr lang="ru-RU" sz="10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189644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Республика Марий Эл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100,00%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100,97%</a:t>
                      </a:r>
                      <a:endParaRPr lang="ru-RU" sz="10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10,99%</a:t>
                      </a:r>
                      <a:endParaRPr lang="ru-RU" sz="1000" b="1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189644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Республика Мордовия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95,06%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72,14%</a:t>
                      </a:r>
                      <a:endParaRPr lang="ru-RU" sz="10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96,20%</a:t>
                      </a: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44,74%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189644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Удмуртская Республика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100,00%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71,75%</a:t>
                      </a:r>
                      <a:endParaRPr lang="ru-RU" sz="10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189644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Краснодарский край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83,91%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97,35%</a:t>
                      </a:r>
                      <a:endParaRPr lang="ru-RU" sz="10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100,00%</a:t>
                      </a: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1,97%</a:t>
                      </a:r>
                      <a:endParaRPr lang="ru-RU" sz="1000" b="1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189644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Вологодская область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94,21%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97,52%</a:t>
                      </a:r>
                      <a:endParaRPr lang="ru-RU" sz="10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189644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Еврейская АО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122,92%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28,16%</a:t>
                      </a:r>
                      <a:endParaRPr lang="ru-RU" sz="1000" b="1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189644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Ямало-Ненецкий АО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61,95%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97,83%</a:t>
                      </a:r>
                      <a:endParaRPr lang="ru-RU" sz="10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2DC5B-3DB8-4AD2-BF7D-52E3DDFA72AB}" type="slidenum">
              <a:rPr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20</a:t>
            </a:fld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104393" y="729734"/>
            <a:ext cx="28542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январь-апрель 2018 года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9339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 txBox="1">
            <a:spLocks/>
          </p:cNvSpPr>
          <p:nvPr/>
        </p:nvSpPr>
        <p:spPr>
          <a:xfrm>
            <a:off x="352425" y="40903"/>
            <a:ext cx="11515725" cy="58768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4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Индивидуальное информирование застрахованных лиц о возможности прохождения диспансеризации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7263401"/>
              </p:ext>
            </p:extLst>
          </p:nvPr>
        </p:nvGraphicFramePr>
        <p:xfrm>
          <a:off x="157018" y="1099055"/>
          <a:ext cx="11924146" cy="562014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457374"/>
                <a:gridCol w="2616693"/>
                <a:gridCol w="2616693"/>
                <a:gridCol w="2616693"/>
                <a:gridCol w="2616693"/>
              </a:tblGrid>
              <a:tr h="326975">
                <a:tc rowSpan="2"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ru-RU" sz="9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Субъект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28" marR="9128" marT="9128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ru-RU" sz="105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Диспансеризация 1 раз в 3 года</a:t>
                      </a:r>
                      <a:endParaRPr lang="ru-RU" sz="105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28" marR="9128" marT="9128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endParaRPr lang="ru-RU" sz="900" b="1" i="0" u="none" strike="noStrike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28" marR="9128" marT="9128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Диспансеризация 1 раз в 2 года</a:t>
                      </a:r>
                    </a:p>
                  </a:txBody>
                  <a:tcPr marL="9128" marR="9128" marT="9128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900" b="1" i="0" u="none" strike="noStrike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28" marR="9128" marT="9128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1153412">
                <a:tc vMerge="1"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28" marR="9128" marT="9128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ru-RU" sz="9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Доля застрахованных лиц, индивидуально проинформированных о возможности прохождения диспансеризации</a:t>
                      </a:r>
                      <a:r>
                        <a:rPr lang="ru-RU" sz="9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проводимой с периодичностью 1 раз в 3 года, от числа включенных в списки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28" marR="9128" marT="9128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ru-RU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Доля прошедших I этап диспансеризации, проводимой с</a:t>
                      </a:r>
                      <a:r>
                        <a:rPr lang="ru-RU" sz="9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периодичностью 1 раз в 3 года,</a:t>
                      </a:r>
                      <a:r>
                        <a:rPr lang="ru-RU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от числа подлежащих в отчетном периоде</a:t>
                      </a:r>
                    </a:p>
                  </a:txBody>
                  <a:tcPr marL="9128" marR="9128" marT="9128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ru-RU" sz="9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Доля застрахованных лиц, индивидуально проинформированных о возможности прохождения диспансеризации, проводимой с периодичностью 1 раз в 2 года, от числа включенных в списки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28" marR="9128" marT="9128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Доля прошедших I этап диспансеризации, проводимой с</a:t>
                      </a:r>
                      <a:r>
                        <a:rPr lang="ru-RU" sz="9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периодичностью 1 раз в 2 года,</a:t>
                      </a:r>
                      <a:r>
                        <a:rPr lang="ru-RU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от числа подлежащих в отчетном периоде</a:t>
                      </a:r>
                    </a:p>
                  </a:txBody>
                  <a:tcPr marL="9128" marR="9128" marT="9128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36699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Российская </a:t>
                      </a:r>
                      <a:r>
                        <a:rPr lang="ru-RU" sz="12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Федерация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28" marR="9128" marT="9128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107,57%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28" marR="9128" marT="9128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66,29%</a:t>
                      </a:r>
                    </a:p>
                  </a:txBody>
                  <a:tcPr marL="9128" marR="9128" marT="9128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71,39%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28" marR="9128" marT="9128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 smtClean="0">
                          <a:effectLst/>
                          <a:latin typeface="Times New Roman"/>
                        </a:rPr>
                        <a:t>16,76%</a:t>
                      </a:r>
                      <a:endParaRPr lang="ru-RU" sz="1100" b="1" i="0" u="none" strike="noStrike" dirty="0">
                        <a:effectLst/>
                        <a:latin typeface="Times New Roman"/>
                      </a:endParaRPr>
                    </a:p>
                  </a:txBody>
                  <a:tcPr marL="9128" marR="9128" marT="9128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47927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ООО </a:t>
                      </a:r>
                      <a:r>
                        <a:rPr lang="ru-RU" sz="105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«АльфаСтрахование-ОМС»</a:t>
                      </a:r>
                      <a:endParaRPr lang="ru-RU" sz="105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114,03%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71,31%</a:t>
                      </a:r>
                      <a:endParaRPr lang="ru-RU" sz="105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82,74%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16,61%</a:t>
                      </a:r>
                      <a:endParaRPr lang="ru-RU" sz="1050" b="1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32262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Республика Башкортостан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147,43%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104,18%</a:t>
                      </a:r>
                      <a:endParaRPr lang="ru-RU" sz="105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05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23783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Краснодарский край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94,16%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100,64%</a:t>
                      </a:r>
                      <a:endParaRPr lang="ru-RU" sz="105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95,01%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18,64%</a:t>
                      </a:r>
                      <a:endParaRPr lang="ru-RU" sz="105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23783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Брянская область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100,01%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85,44%</a:t>
                      </a:r>
                      <a:endParaRPr lang="ru-RU" sz="105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i="0" u="none" strike="noStrike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26,52%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36,01%</a:t>
                      </a:r>
                      <a:endParaRPr lang="ru-RU" sz="1050" b="1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23783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Тверская область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141,11%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56,76%</a:t>
                      </a:r>
                      <a:endParaRPr lang="ru-RU" sz="1050" b="1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158,96%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1,55%</a:t>
                      </a:r>
                      <a:endParaRPr lang="ru-RU" sz="1050" b="1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23783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Мурманская область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131,78%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80,46%</a:t>
                      </a:r>
                      <a:endParaRPr lang="ru-RU" sz="105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05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23783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50" b="1" i="0" u="none" strike="noStrike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Новгородская область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100,00%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36,88%</a:t>
                      </a:r>
                      <a:endParaRPr lang="ru-RU" sz="1050" b="1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100,00%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8,02%</a:t>
                      </a:r>
                      <a:endParaRPr lang="ru-RU" sz="1050" b="1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23783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Омская область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150,33%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99,93%</a:t>
                      </a:r>
                      <a:endParaRPr lang="ru-RU" sz="105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i="0" u="none" strike="noStrike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0,00%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0,00%</a:t>
                      </a:r>
                      <a:endParaRPr lang="ru-RU" sz="1050" b="1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23783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Ростовская область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148,54%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91,83%</a:t>
                      </a:r>
                      <a:endParaRPr lang="ru-RU" sz="105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05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23783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50" b="1" i="0" u="none" strike="noStrike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Тульская область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107,20%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36,74%</a:t>
                      </a:r>
                      <a:endParaRPr lang="ru-RU" sz="1050" b="1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i="0" u="none" strike="noStrike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52,83%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10,95%</a:t>
                      </a:r>
                      <a:endParaRPr lang="ru-RU" sz="1050" b="1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23783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Челябинская область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100,00%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51,00%</a:t>
                      </a:r>
                      <a:endParaRPr lang="ru-RU" sz="1050" b="1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100,00%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17,26%</a:t>
                      </a:r>
                      <a:endParaRPr lang="ru-RU" sz="105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23783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Кемеровская область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128,17%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64,14%</a:t>
                      </a:r>
                      <a:endParaRPr lang="ru-RU" sz="1050" b="1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213,47%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0,00%</a:t>
                      </a:r>
                      <a:endParaRPr lang="ru-RU" sz="1050" b="1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23783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Тюменская область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119,22%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74,21%</a:t>
                      </a:r>
                      <a:endParaRPr lang="ru-RU" sz="105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78,98%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05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2262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Ханты-Мансийский АО - Югра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141,24%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26,60%</a:t>
                      </a:r>
                      <a:endParaRPr lang="ru-RU" sz="1050" b="1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i="0" u="none" strike="noStrike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0,00%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101,42%</a:t>
                      </a:r>
                      <a:endParaRPr lang="ru-RU" sz="105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2DC5B-3DB8-4AD2-BF7D-52E3DDFA72AB}" type="slidenum">
              <a:rPr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21</a:t>
            </a:fld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104393" y="729734"/>
            <a:ext cx="28542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январь-апрель 2018 года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6790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 txBox="1">
            <a:spLocks/>
          </p:cNvSpPr>
          <p:nvPr/>
        </p:nvSpPr>
        <p:spPr>
          <a:xfrm>
            <a:off x="352425" y="40903"/>
            <a:ext cx="11515725" cy="58768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4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Индивидуальное информирование застрахованных лиц о возможности прохождения диспансеризации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36537740"/>
              </p:ext>
            </p:extLst>
          </p:nvPr>
        </p:nvGraphicFramePr>
        <p:xfrm>
          <a:off x="129308" y="1099047"/>
          <a:ext cx="11961093" cy="559312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461889"/>
                <a:gridCol w="2624801"/>
                <a:gridCol w="2624801"/>
                <a:gridCol w="2624801"/>
                <a:gridCol w="2624801"/>
              </a:tblGrid>
              <a:tr h="240226">
                <a:tc rowSpan="2"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ru-RU" sz="9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Субъект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28" marR="9128" marT="9128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ru-RU" sz="105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Диспансеризация 1 раз в 3 года</a:t>
                      </a:r>
                      <a:endParaRPr lang="ru-RU" sz="105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28" marR="9128" marT="9128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endParaRPr lang="ru-RU" sz="900" b="1" i="0" u="none" strike="noStrike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28" marR="9128" marT="9128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Диспансеризация 1 раз в 2 года</a:t>
                      </a:r>
                    </a:p>
                  </a:txBody>
                  <a:tcPr marL="9128" marR="9128" marT="9128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900" b="1" i="0" u="none" strike="noStrike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28" marR="9128" marT="9128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1034473">
                <a:tc vMerge="1"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28" marR="9128" marT="9128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ru-RU" sz="9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Доля застрахованных лиц, индивидуально проинформированных о возможности прохождения диспансеризации</a:t>
                      </a:r>
                      <a:r>
                        <a:rPr lang="ru-RU" sz="9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проводимой с периодичностью 1 раз в 3 года, от числа включенных в списки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28" marR="9128" marT="9128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ru-RU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Доля прошедших I этап диспансеризации, проводимой с</a:t>
                      </a:r>
                      <a:r>
                        <a:rPr lang="ru-RU" sz="9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периодичностью 1 раз в 3 года,</a:t>
                      </a:r>
                      <a:r>
                        <a:rPr lang="ru-RU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от числа подлежащих в отчетном периоде</a:t>
                      </a:r>
                    </a:p>
                  </a:txBody>
                  <a:tcPr marL="9128" marR="9128" marT="9128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ru-RU" sz="9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Доля застрахованных лиц, индивидуально проинформированных о возможности прохождения диспансеризации, проводимой с периодичностью 1 раз в 2 года, от числа включенных в списки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28" marR="9128" marT="9128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Доля прошедших I этап диспансеризации, проводимой с</a:t>
                      </a:r>
                      <a:r>
                        <a:rPr lang="ru-RU" sz="9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периодичностью 1 раз в 2 года,</a:t>
                      </a:r>
                      <a:r>
                        <a:rPr lang="ru-RU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от числа подлежащих в отчетном периоде</a:t>
                      </a:r>
                    </a:p>
                  </a:txBody>
                  <a:tcPr marL="9128" marR="9128" marT="9128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36664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Российская </a:t>
                      </a:r>
                      <a:r>
                        <a:rPr lang="ru-RU" sz="11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Федерация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28" marR="9128" marT="9128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107,57%</a:t>
                      </a:r>
                      <a:endParaRPr lang="ru-RU" sz="105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28" marR="9128" marT="9128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66,29%</a:t>
                      </a:r>
                    </a:p>
                  </a:txBody>
                  <a:tcPr marL="9128" marR="9128" marT="9128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71,39%</a:t>
                      </a:r>
                      <a:endParaRPr lang="ru-RU" sz="105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28" marR="9128" marT="9128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1" i="0" u="none" strike="noStrike" dirty="0" smtClean="0">
                          <a:effectLst/>
                          <a:latin typeface="Times New Roman"/>
                        </a:rPr>
                        <a:t>16,76%</a:t>
                      </a:r>
                      <a:endParaRPr lang="ru-RU" sz="1050" b="1" i="0" u="none" strike="noStrike" dirty="0">
                        <a:effectLst/>
                        <a:latin typeface="Times New Roman"/>
                      </a:endParaRPr>
                    </a:p>
                  </a:txBody>
                  <a:tcPr marL="9128" marR="9128" marT="9128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20734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ООО </a:t>
                      </a:r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«Ингосстрах-М»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121,82%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82,13%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91,31%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46,36%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20734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Красноярский край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157,28%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100,00%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20734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Ставропольский край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155,17%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102,37%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149,23%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41,36%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20734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Брянская область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150,71%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87,12%</a:t>
                      </a:r>
                      <a:endParaRPr lang="ru-RU" sz="10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24,32%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42,66%</a:t>
                      </a:r>
                      <a:endParaRPr lang="ru-RU" sz="10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20734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Владимирская область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98,86%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63,87%</a:t>
                      </a:r>
                      <a:endParaRPr lang="ru-RU" sz="1000" b="1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98,66%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88,02%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20734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Нижегородская область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200,99%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70,80%</a:t>
                      </a:r>
                      <a:endParaRPr lang="ru-RU" sz="10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35,56%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0,00%</a:t>
                      </a:r>
                      <a:endParaRPr lang="ru-RU" sz="1000" b="1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20734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Иркутская область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97,95%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96,12%</a:t>
                      </a:r>
                      <a:endParaRPr lang="ru-RU" sz="10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98,59%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2,18%</a:t>
                      </a:r>
                      <a:endParaRPr lang="ru-RU" sz="1000" b="1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20734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Тверская область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190,58%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63,22%</a:t>
                      </a:r>
                      <a:endParaRPr lang="ru-RU" sz="1000" b="1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120,19%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6,79%</a:t>
                      </a:r>
                      <a:endParaRPr lang="ru-RU" sz="1000" b="1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20734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Кировская область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100,00%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74,51%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100,00%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798,41%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20734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Курская область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100,00%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81,39%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13,10%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5,41%</a:t>
                      </a:r>
                      <a:endParaRPr lang="ru-RU" sz="1000" b="1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20734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Новосибирская область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100,00%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66,14%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20734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Оренбургская область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100,00%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96,01%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0,00%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000" b="1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20734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Свердловская область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152,52%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73,25%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20734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1" i="0" u="none" strike="noStrike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Челябинская область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100,00%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49,84%</a:t>
                      </a:r>
                      <a:endParaRPr lang="ru-RU" sz="1000" b="1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100,00%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18,40%</a:t>
                      </a:r>
                      <a:endParaRPr lang="ru-RU" sz="10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20734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Ярославская область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100,00%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56,51%</a:t>
                      </a:r>
                      <a:endParaRPr lang="ru-RU" sz="1000" b="1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20734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Республика Карелия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100,00%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57,84%</a:t>
                      </a:r>
                      <a:endParaRPr lang="ru-RU" sz="1000" b="1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100,00%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0,00%</a:t>
                      </a:r>
                      <a:endParaRPr lang="ru-RU" sz="1000" b="1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20734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Удмуртская Республика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100,00%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66,83%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20734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Республика Хакасия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157,56%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118,47%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20734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Кемеровская область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151,42%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64,46%</a:t>
                      </a:r>
                      <a:endParaRPr lang="ru-RU" sz="1000" b="1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291,60%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0,00%</a:t>
                      </a:r>
                      <a:endParaRPr lang="ru-RU" sz="1000" b="1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2DC5B-3DB8-4AD2-BF7D-52E3DDFA72AB}" type="slidenum">
              <a:rPr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22</a:t>
            </a:fld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104393" y="729734"/>
            <a:ext cx="28542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январь-апрель 2018 года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0118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 txBox="1">
            <a:spLocks/>
          </p:cNvSpPr>
          <p:nvPr/>
        </p:nvSpPr>
        <p:spPr>
          <a:xfrm>
            <a:off x="352425" y="40903"/>
            <a:ext cx="11515725" cy="58768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4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Индивидуальное информирование застрахованных лиц о возможности прохождения диспансеризации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9290751"/>
              </p:ext>
            </p:extLst>
          </p:nvPr>
        </p:nvGraphicFramePr>
        <p:xfrm>
          <a:off x="147781" y="1099055"/>
          <a:ext cx="11914910" cy="560653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456246"/>
                <a:gridCol w="2614666"/>
                <a:gridCol w="2614666"/>
                <a:gridCol w="2614666"/>
                <a:gridCol w="2614666"/>
              </a:tblGrid>
              <a:tr h="258799">
                <a:tc rowSpan="2"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ru-RU" sz="9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Субъект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28" marR="9128" marT="9128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ru-RU" sz="105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Диспансеризация 1 раз в 3 года</a:t>
                      </a:r>
                      <a:endParaRPr lang="ru-RU" sz="105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28" marR="9128" marT="9128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endParaRPr lang="ru-RU" sz="900" b="1" i="0" u="none" strike="noStrike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28" marR="9128" marT="9128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Диспансеризация 1 раз в 2 года</a:t>
                      </a:r>
                    </a:p>
                  </a:txBody>
                  <a:tcPr marL="9128" marR="9128" marT="9128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900" b="1" i="0" u="none" strike="noStrike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28" marR="9128" marT="9128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1090352">
                <a:tc vMerge="1"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28" marR="9128" marT="9128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ru-RU" sz="9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Доля застрахованных лиц, индивидуально проинформированных о возможности прохождения диспансеризации</a:t>
                      </a:r>
                      <a:r>
                        <a:rPr lang="ru-RU" sz="9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проводимой с периодичностью 1 раз в 3 года, от числа включенных в списки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28" marR="9128" marT="9128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ru-RU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Доля прошедших I этап диспансеризации, проводимой с</a:t>
                      </a:r>
                      <a:r>
                        <a:rPr lang="ru-RU" sz="9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периодичностью 1 раз в 3 года,</a:t>
                      </a:r>
                      <a:r>
                        <a:rPr lang="ru-RU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от числа подлежащих в отчетном периоде</a:t>
                      </a:r>
                    </a:p>
                  </a:txBody>
                  <a:tcPr marL="9128" marR="9128" marT="9128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ru-RU" sz="9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Доля застрахованных лиц, индивидуально проинформированных о возможности прохождения диспансеризации, проводимой с периодичностью 1 раз в 2 года, от числа включенных в списки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28" marR="9128" marT="9128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Доля прошедших I этап диспансеризации, проводимой с</a:t>
                      </a:r>
                      <a:r>
                        <a:rPr lang="ru-RU" sz="9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периодичностью 1 раз в 2 года,</a:t>
                      </a:r>
                      <a:r>
                        <a:rPr lang="ru-RU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от числа подлежащих в отчетном периоде</a:t>
                      </a:r>
                    </a:p>
                  </a:txBody>
                  <a:tcPr marL="9128" marR="9128" marT="9128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34455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Российская </a:t>
                      </a:r>
                      <a:r>
                        <a:rPr lang="ru-RU" sz="11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Федерация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28" marR="9128" marT="9128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107,57%</a:t>
                      </a:r>
                      <a:endParaRPr lang="ru-RU" sz="105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28" marR="9128" marT="9128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66,29%</a:t>
                      </a:r>
                    </a:p>
                  </a:txBody>
                  <a:tcPr marL="9128" marR="9128" marT="9128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71,39%</a:t>
                      </a:r>
                      <a:endParaRPr lang="ru-RU" sz="105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28" marR="9128" marT="9128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1" i="0" u="none" strike="noStrike" dirty="0" smtClean="0">
                          <a:effectLst/>
                          <a:latin typeface="Times New Roman"/>
                        </a:rPr>
                        <a:t>16,76%</a:t>
                      </a:r>
                      <a:endParaRPr lang="ru-RU" sz="1050" b="1" i="0" u="none" strike="noStrike" dirty="0">
                        <a:effectLst/>
                        <a:latin typeface="Times New Roman"/>
                      </a:endParaRPr>
                    </a:p>
                  </a:txBody>
                  <a:tcPr marL="9128" marR="9128" marT="9128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31445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ООО МСК </a:t>
                      </a:r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«РЕСО-МЕД»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120,74%</a:t>
                      </a:r>
                    </a:p>
                  </a:txBody>
                  <a:tcPr marL="9525" marR="9525" marT="9525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42,37%</a:t>
                      </a:r>
                      <a:endParaRPr lang="ru-RU" sz="1000" b="1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143,00%</a:t>
                      </a:r>
                    </a:p>
                  </a:txBody>
                  <a:tcPr marL="9525" marR="9525" marT="9525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22,18%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31445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Кабардино-Балкарская Республика</a:t>
                      </a:r>
                    </a:p>
                  </a:txBody>
                  <a:tcPr marL="9525" marR="9525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57,02%</a:t>
                      </a:r>
                    </a:p>
                  </a:txBody>
                  <a:tcPr marL="9525" marR="9525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0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9525" marR="9525" marT="9525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27366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Алтайский </a:t>
                      </a:r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край</a:t>
                      </a:r>
                    </a:p>
                  </a:txBody>
                  <a:tcPr marL="9525" marR="9525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134,46%</a:t>
                      </a:r>
                    </a:p>
                  </a:txBody>
                  <a:tcPr marL="9525" marR="9525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114,24%</a:t>
                      </a:r>
                      <a:endParaRPr lang="ru-RU" sz="10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100,00%</a:t>
                      </a:r>
                    </a:p>
                  </a:txBody>
                  <a:tcPr marL="9525" marR="9525" marT="9525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3193,33%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27366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Нижегородская область</a:t>
                      </a:r>
                    </a:p>
                  </a:txBody>
                  <a:tcPr marL="9525" marR="9525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144,38%</a:t>
                      </a:r>
                    </a:p>
                  </a:txBody>
                  <a:tcPr marL="9525" marR="9525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75,75%</a:t>
                      </a:r>
                      <a:endParaRPr lang="ru-RU" sz="10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6,86%</a:t>
                      </a:r>
                    </a:p>
                  </a:txBody>
                  <a:tcPr marL="9525" marR="9525" marT="9525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0,33%</a:t>
                      </a:r>
                      <a:endParaRPr lang="ru-RU" sz="1000" b="1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27366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Тверская область</a:t>
                      </a:r>
                    </a:p>
                  </a:txBody>
                  <a:tcPr marL="9525" marR="9525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81,28%</a:t>
                      </a:r>
                    </a:p>
                  </a:txBody>
                  <a:tcPr marL="9525" marR="9525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62,43%</a:t>
                      </a:r>
                      <a:endParaRPr lang="ru-RU" sz="1000" b="1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100,79%</a:t>
                      </a:r>
                    </a:p>
                  </a:txBody>
                  <a:tcPr marL="9525" marR="9525" marT="9525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5,40%</a:t>
                      </a:r>
                      <a:endParaRPr lang="ru-RU" sz="1000" b="1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27366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Санкт-Петербург</a:t>
                      </a:r>
                    </a:p>
                  </a:txBody>
                  <a:tcPr marL="9525" marR="9525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163,05%</a:t>
                      </a:r>
                    </a:p>
                  </a:txBody>
                  <a:tcPr marL="9525" marR="9525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36,60%</a:t>
                      </a:r>
                      <a:endParaRPr lang="ru-RU" sz="1000" b="1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181,95%</a:t>
                      </a:r>
                    </a:p>
                  </a:txBody>
                  <a:tcPr marL="9525" marR="9525" marT="9525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0,91%</a:t>
                      </a:r>
                      <a:endParaRPr lang="ru-RU" sz="1000" b="1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27366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Ленинградская область</a:t>
                      </a:r>
                    </a:p>
                  </a:txBody>
                  <a:tcPr marL="9525" marR="9525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100,00%</a:t>
                      </a:r>
                    </a:p>
                  </a:txBody>
                  <a:tcPr marL="9525" marR="9525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67,79%</a:t>
                      </a:r>
                      <a:endParaRPr lang="ru-RU" sz="10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100,00%</a:t>
                      </a:r>
                    </a:p>
                  </a:txBody>
                  <a:tcPr marL="9525" marR="9525" marT="9525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33,57%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27366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Москва</a:t>
                      </a:r>
                    </a:p>
                  </a:txBody>
                  <a:tcPr marL="9525" marR="9525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199,76%</a:t>
                      </a:r>
                    </a:p>
                  </a:txBody>
                  <a:tcPr marL="9525" marR="9525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13,54%</a:t>
                      </a:r>
                      <a:endParaRPr lang="ru-RU" sz="1000" b="1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100,00%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0,21%</a:t>
                      </a:r>
                      <a:endParaRPr lang="ru-RU" sz="1000" b="1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27366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Московская область</a:t>
                      </a:r>
                    </a:p>
                  </a:txBody>
                  <a:tcPr marL="9525" marR="9525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87,47%</a:t>
                      </a:r>
                    </a:p>
                  </a:txBody>
                  <a:tcPr marL="9525" marR="9525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57,11%</a:t>
                      </a:r>
                      <a:endParaRPr lang="ru-RU" sz="1000" b="1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9525" marR="9525" marT="9525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27366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Орловская область</a:t>
                      </a:r>
                    </a:p>
                  </a:txBody>
                  <a:tcPr marL="9525" marR="9525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97,30%</a:t>
                      </a:r>
                    </a:p>
                  </a:txBody>
                  <a:tcPr marL="9525" marR="9525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102,47%</a:t>
                      </a:r>
                      <a:endParaRPr lang="ru-RU" sz="10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75,48%</a:t>
                      </a:r>
                    </a:p>
                  </a:txBody>
                  <a:tcPr marL="9525" marR="9525" marT="9525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99,59%</a:t>
                      </a:r>
                      <a:endParaRPr lang="ru-RU" sz="10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27366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1" i="0" u="none" strike="noStrike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Пермский край</a:t>
                      </a:r>
                    </a:p>
                  </a:txBody>
                  <a:tcPr marL="9525" marR="9525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206,84%</a:t>
                      </a:r>
                    </a:p>
                  </a:txBody>
                  <a:tcPr marL="9525" marR="9525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8,64%</a:t>
                      </a:r>
                      <a:endParaRPr lang="ru-RU" sz="1000" b="1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63,33%</a:t>
                      </a:r>
                    </a:p>
                  </a:txBody>
                  <a:tcPr marL="9525" marR="9525" marT="9525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1,34%</a:t>
                      </a:r>
                      <a:endParaRPr lang="ru-RU" sz="1000" b="1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27366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Челябинская область</a:t>
                      </a:r>
                    </a:p>
                  </a:txBody>
                  <a:tcPr marL="9525" marR="9525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100,00%</a:t>
                      </a:r>
                    </a:p>
                  </a:txBody>
                  <a:tcPr marL="9525" marR="9525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79,75%</a:t>
                      </a:r>
                      <a:endParaRPr lang="ru-RU" sz="10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100,00%</a:t>
                      </a:r>
                    </a:p>
                  </a:txBody>
                  <a:tcPr marL="9525" marR="9525" marT="9525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42,57%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27366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Ярославская область</a:t>
                      </a:r>
                    </a:p>
                  </a:txBody>
                  <a:tcPr marL="9525" marR="9525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100,00%</a:t>
                      </a:r>
                    </a:p>
                  </a:txBody>
                  <a:tcPr marL="9525" marR="9525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63,74%</a:t>
                      </a:r>
                      <a:endParaRPr lang="ru-RU" sz="1000" b="1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9525" marR="9525" marT="9525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27366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Республика Карелия</a:t>
                      </a:r>
                    </a:p>
                  </a:txBody>
                  <a:tcPr marL="9525" marR="9525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99,69%</a:t>
                      </a:r>
                    </a:p>
                  </a:txBody>
                  <a:tcPr marL="9525" marR="9525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63,24%</a:t>
                      </a:r>
                      <a:endParaRPr lang="ru-RU" sz="1000" b="1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20,42%</a:t>
                      </a:r>
                    </a:p>
                  </a:txBody>
                  <a:tcPr marL="9525" marR="9525" marT="9525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0,12%</a:t>
                      </a:r>
                      <a:endParaRPr lang="ru-RU" sz="1000" b="1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2DC5B-3DB8-4AD2-BF7D-52E3DDFA72AB}" type="slidenum">
              <a:rPr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23</a:t>
            </a:fld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104393" y="729734"/>
            <a:ext cx="28542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январь-апрель 2018 года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2475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 txBox="1">
            <a:spLocks/>
          </p:cNvSpPr>
          <p:nvPr/>
        </p:nvSpPr>
        <p:spPr>
          <a:xfrm>
            <a:off x="352425" y="40903"/>
            <a:ext cx="11515725" cy="58768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ru-RU" sz="2400" b="1" u="sng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</a:t>
            </a:r>
            <a:r>
              <a:rPr lang="ru-RU" sz="24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ctr"/>
            <a:r>
              <a:rPr lang="ru-RU" sz="24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02188" y="794563"/>
            <a:ext cx="11816195" cy="255454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28575">
            <a:solidFill>
              <a:schemeClr val="tx1"/>
            </a:solidFill>
            <a:prstDash val="sysDot"/>
          </a:ln>
        </p:spPr>
        <p:txBody>
          <a:bodyPr wrap="square" rtlCol="0">
            <a:spAutoFit/>
          </a:bodyPr>
          <a:lstStyle/>
          <a:p>
            <a:pPr algn="ctr"/>
            <a:endParaRPr lang="ru-RU" sz="1600" b="1" u="sng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+mj-lt"/>
              <a:buAutoNum type="arabicPeriod"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Установить численность страховых представителей в СМО каждого уровня исходя из достаточности исполнения функциональных обязанностей;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Обеспечить соблюдение маршрутизации обращений, поступающих от застрахованных лиц в СМО;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Провести анализ причин снижения эффективности информирования о возможности прохождения диспансеризации; </a:t>
            </a:r>
          </a:p>
          <a:p>
            <a:pPr algn="just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принять меры по их устранению;</a:t>
            </a:r>
          </a:p>
          <a:p>
            <a:pPr marL="342900" indent="-342900" algn="just">
              <a:buAutoNum type="arabicPeriod" startAt="4"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Отработать с медицинскими организациями графики и формы проведения диспансеризации;</a:t>
            </a:r>
          </a:p>
          <a:p>
            <a:pPr marL="342900" indent="-342900" algn="just">
              <a:buAutoNum type="arabicPeriod" startAt="4"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Провести анализ эффективности каналов коммуникации и скорректировать 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взаимодействие с застрахованными лицами;</a:t>
            </a:r>
          </a:p>
          <a:p>
            <a:pPr marL="342900" indent="-342900" algn="just">
              <a:buAutoNum type="arabicPeriod" startAt="6"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Наладить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информирование о проведении выездной диспансеризации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342900" indent="-342900" algn="just">
              <a:buAutoNum type="arabicPeriod" startAt="6"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Активизировать работу по диспансеризации, проводимой с периодичностью 1 раз в 2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года.</a:t>
            </a:r>
          </a:p>
        </p:txBody>
      </p:sp>
      <p:graphicFrame>
        <p:nvGraphicFramePr>
          <p:cNvPr id="9" name="Объект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40086477"/>
              </p:ext>
            </p:extLst>
          </p:nvPr>
        </p:nvGraphicFramePr>
        <p:xfrm>
          <a:off x="195465" y="3957433"/>
          <a:ext cx="11829643" cy="274667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5024220" y="3507525"/>
            <a:ext cx="2172133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ru-RU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Памятка для СМО</a:t>
            </a:r>
            <a:endParaRPr lang="ru-RU" b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2DC5B-3DB8-4AD2-BF7D-52E3DDFA72AB}" type="slidenum">
              <a:rPr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24</a:t>
            </a:fld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0316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 txBox="1">
            <a:spLocks/>
          </p:cNvSpPr>
          <p:nvPr/>
        </p:nvSpPr>
        <p:spPr>
          <a:xfrm>
            <a:off x="352425" y="-25772"/>
            <a:ext cx="11515725" cy="58768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4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страховых представителей с устными обращениями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2DC5B-3DB8-4AD2-BF7D-52E3DDFA72AB}" type="slidenum">
              <a:rPr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3</a:t>
            </a:fld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104393" y="729734"/>
            <a:ext cx="28542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январь-апрель 2018 года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0293672"/>
              </p:ext>
            </p:extLst>
          </p:nvPr>
        </p:nvGraphicFramePr>
        <p:xfrm>
          <a:off x="6241841" y="2870715"/>
          <a:ext cx="5725104" cy="1272659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256497"/>
                <a:gridCol w="606055"/>
                <a:gridCol w="1128249"/>
                <a:gridCol w="1734303"/>
              </a:tblGrid>
              <a:tr h="451589">
                <a:tc gridSpan="2"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Забайкальский край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/>
                      <a:endParaRPr lang="ru-RU" sz="140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1053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СМО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Переадресовано</a:t>
                      </a:r>
                      <a:r>
                        <a:rPr lang="ru-RU" sz="11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к </a:t>
                      </a:r>
                      <a:r>
                        <a:rPr lang="ru-RU" sz="11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СП 2</a:t>
                      </a:r>
                      <a:endParaRPr lang="ru-RU" sz="11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Переадресовано</a:t>
                      </a:r>
                      <a:r>
                        <a:rPr lang="ru-RU" sz="11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к </a:t>
                      </a:r>
                      <a:r>
                        <a:rPr lang="ru-RU" sz="11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СП 3</a:t>
                      </a:r>
                      <a:endParaRPr lang="ru-RU" sz="11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410535">
                <a:tc>
                  <a:txBody>
                    <a:bodyPr/>
                    <a:lstStyle/>
                    <a:p>
                      <a:pPr algn="l"/>
                      <a:r>
                        <a:rPr lang="ru-RU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ГК «</a:t>
                      </a:r>
                      <a:r>
                        <a:rPr lang="ru-RU" sz="1200" b="1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Забайкалмедстрах</a:t>
                      </a:r>
                      <a:r>
                        <a:rPr lang="ru-RU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»</a:t>
                      </a:r>
                      <a:endParaRPr lang="ru-RU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9C0006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58,76%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endParaRPr lang="ru-RU" sz="1100" b="1" i="0" u="none" strike="noStrike" dirty="0">
                        <a:solidFill>
                          <a:srgbClr val="9C0006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8,43%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1929105"/>
              </p:ext>
            </p:extLst>
          </p:nvPr>
        </p:nvGraphicFramePr>
        <p:xfrm>
          <a:off x="6233532" y="1251465"/>
          <a:ext cx="5725104" cy="1158361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256497"/>
                <a:gridCol w="606055"/>
                <a:gridCol w="1128249"/>
                <a:gridCol w="1734303"/>
              </a:tblGrid>
              <a:tr h="368401">
                <a:tc gridSpan="2"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Курганская</a:t>
                      </a:r>
                      <a:r>
                        <a:rPr lang="ru-RU" sz="1400" baseline="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область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/>
                      <a:endParaRPr lang="ru-RU" sz="140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3491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СМО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Переадресовано</a:t>
                      </a:r>
                      <a:r>
                        <a:rPr lang="ru-RU" sz="11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к </a:t>
                      </a:r>
                      <a:r>
                        <a:rPr lang="ru-RU" sz="11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СП 2</a:t>
                      </a:r>
                      <a:endParaRPr lang="ru-RU" sz="11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Переадресовано</a:t>
                      </a:r>
                      <a:r>
                        <a:rPr lang="ru-RU" sz="11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к </a:t>
                      </a:r>
                      <a:r>
                        <a:rPr lang="ru-RU" sz="11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СП 3</a:t>
                      </a:r>
                      <a:endParaRPr lang="ru-RU" sz="11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455050">
                <a:tc>
                  <a:txBody>
                    <a:bodyPr/>
                    <a:lstStyle/>
                    <a:p>
                      <a:pPr algn="l"/>
                      <a:r>
                        <a:rPr lang="ru-RU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</a:t>
                      </a:r>
                      <a:r>
                        <a:rPr lang="ru-RU" sz="12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 </a:t>
                      </a:r>
                      <a:r>
                        <a:rPr lang="ru-RU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СМК «АСТРАМЕД-МС»</a:t>
                      </a:r>
                      <a:endParaRPr lang="ru-RU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9C0006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72,08%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endParaRPr lang="ru-RU" sz="1100" b="1" i="0" u="none" strike="noStrike" dirty="0">
                        <a:solidFill>
                          <a:srgbClr val="9C0006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1,66%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510328"/>
              </p:ext>
            </p:extLst>
          </p:nvPr>
        </p:nvGraphicFramePr>
        <p:xfrm>
          <a:off x="304800" y="4470915"/>
          <a:ext cx="5725104" cy="1729859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256497"/>
                <a:gridCol w="606055"/>
                <a:gridCol w="1128249"/>
                <a:gridCol w="1734303"/>
              </a:tblGrid>
              <a:tr h="451589">
                <a:tc gridSpan="2"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Республика</a:t>
                      </a:r>
                      <a:r>
                        <a:rPr lang="ru-RU" sz="1400" baseline="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Хакасия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/>
                      <a:endParaRPr lang="ru-RU" sz="140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1053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СМО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Переадресовано</a:t>
                      </a:r>
                      <a:r>
                        <a:rPr lang="ru-RU" sz="11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к </a:t>
                      </a:r>
                      <a:r>
                        <a:rPr lang="ru-RU" sz="11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СП 2</a:t>
                      </a:r>
                      <a:endParaRPr lang="ru-RU" sz="11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Переадресовано</a:t>
                      </a:r>
                      <a:r>
                        <a:rPr lang="ru-RU" sz="11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к </a:t>
                      </a:r>
                      <a:r>
                        <a:rPr lang="ru-RU" sz="11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СП 3</a:t>
                      </a:r>
                      <a:endParaRPr lang="ru-RU" sz="11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410535">
                <a:tc>
                  <a:txBody>
                    <a:bodyPr/>
                    <a:lstStyle/>
                    <a:p>
                      <a:pPr algn="l"/>
                      <a:r>
                        <a:rPr lang="ru-RU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АО МСО «Надежда»</a:t>
                      </a:r>
                      <a:endParaRPr lang="ru-RU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9C0006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71,14%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endParaRPr lang="ru-RU" sz="1100" b="1" i="0" u="none" strike="noStrike" dirty="0">
                        <a:solidFill>
                          <a:srgbClr val="9C0006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3,03%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410535">
                <a:tc>
                  <a:txBody>
                    <a:bodyPr/>
                    <a:lstStyle/>
                    <a:p>
                      <a:pPr algn="l"/>
                      <a:r>
                        <a:rPr lang="ru-RU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АО СМК «Сибирский Спас-Мед»</a:t>
                      </a:r>
                      <a:endParaRPr lang="ru-RU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9C0006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100,00%</a:t>
                      </a:r>
                      <a:endParaRPr lang="ru-RU" sz="1400" b="1" i="0" u="none" strike="noStrike" dirty="0">
                        <a:solidFill>
                          <a:srgbClr val="9C0006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0,00%</a:t>
                      </a:r>
                      <a:endParaRPr lang="ru-RU" sz="14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1" name="Таблица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332952"/>
              </p:ext>
            </p:extLst>
          </p:nvPr>
        </p:nvGraphicFramePr>
        <p:xfrm>
          <a:off x="6266871" y="4727131"/>
          <a:ext cx="5725104" cy="1675589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256497"/>
                <a:gridCol w="606055"/>
                <a:gridCol w="1128249"/>
                <a:gridCol w="1734303"/>
              </a:tblGrid>
              <a:tr h="451589">
                <a:tc gridSpan="2"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Чувашская Республика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/>
                      <a:endParaRPr lang="ru-RU" sz="140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0293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СМО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Переадресовано</a:t>
                      </a:r>
                      <a:r>
                        <a:rPr lang="ru-RU" sz="11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к </a:t>
                      </a:r>
                      <a:r>
                        <a:rPr lang="ru-RU" sz="11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СП 2</a:t>
                      </a:r>
                      <a:endParaRPr lang="ru-RU" sz="11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Переадресовано</a:t>
                      </a:r>
                      <a:r>
                        <a:rPr lang="ru-RU" sz="11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к </a:t>
                      </a:r>
                      <a:r>
                        <a:rPr lang="ru-RU" sz="11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СП 3</a:t>
                      </a:r>
                      <a:endParaRPr lang="ru-RU" sz="11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410535">
                <a:tc>
                  <a:txBody>
                    <a:bodyPr/>
                    <a:lstStyle/>
                    <a:p>
                      <a:pPr algn="l"/>
                      <a:r>
                        <a:rPr lang="ru-RU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АО «Чувашская МСК»</a:t>
                      </a:r>
                      <a:endParaRPr lang="ru-RU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9C0006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74,06%</a:t>
                      </a:r>
                      <a:endParaRPr lang="ru-RU" sz="1400" b="1" i="0" u="none" strike="noStrike" dirty="0">
                        <a:solidFill>
                          <a:srgbClr val="9C0006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endParaRPr lang="ru-RU" sz="1100" b="1" i="0" u="none" strike="noStrike" dirty="0">
                        <a:solidFill>
                          <a:srgbClr val="9C0006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1,89%</a:t>
                      </a:r>
                      <a:endParaRPr lang="ru-RU" sz="14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410535">
                <a:tc>
                  <a:txBody>
                    <a:bodyPr/>
                    <a:lstStyle/>
                    <a:p>
                      <a:pPr algn="l"/>
                      <a:r>
                        <a:rPr lang="ru-RU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АО «СК «Чувашия-Мед»</a:t>
                      </a:r>
                      <a:endParaRPr lang="ru-RU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9C0006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56,75%</a:t>
                      </a:r>
                      <a:endParaRPr lang="ru-RU" sz="1400" b="1" i="0" u="none" strike="noStrike" dirty="0">
                        <a:solidFill>
                          <a:srgbClr val="9C0006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3,80%</a:t>
                      </a:r>
                      <a:endParaRPr lang="ru-RU" sz="14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4" name="Таблица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4799854"/>
              </p:ext>
            </p:extLst>
          </p:nvPr>
        </p:nvGraphicFramePr>
        <p:xfrm>
          <a:off x="311362" y="1099066"/>
          <a:ext cx="5717963" cy="287943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257006"/>
                <a:gridCol w="1699955"/>
                <a:gridCol w="1761002"/>
              </a:tblGrid>
              <a:tr h="416220">
                <a:tc gridSpan="2"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Удмуртская Республика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ru-RU" sz="140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41053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СМО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Переадресовано</a:t>
                      </a:r>
                      <a:r>
                        <a:rPr lang="ru-RU" sz="11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к </a:t>
                      </a:r>
                      <a:r>
                        <a:rPr lang="ru-RU" sz="11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СП 2</a:t>
                      </a:r>
                      <a:endParaRPr lang="ru-RU" sz="11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Переадресовано</a:t>
                      </a:r>
                      <a:r>
                        <a:rPr lang="ru-RU" sz="11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к </a:t>
                      </a:r>
                      <a:r>
                        <a:rPr lang="ru-RU" sz="11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СП 3</a:t>
                      </a:r>
                      <a:endParaRPr lang="ru-RU" sz="11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41053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kern="120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АО «Страховая группа</a:t>
                      </a:r>
                    </a:p>
                    <a:p>
                      <a:pPr algn="l" fontAlgn="ctr"/>
                      <a:r>
                        <a:rPr lang="ru-RU" sz="1200" b="1" kern="120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«Спасские ворота-М»</a:t>
                      </a:r>
                      <a:endParaRPr lang="ru-RU" sz="1200" b="1" kern="1200" dirty="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25717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400" b="1" i="0" u="none" strike="noStrike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0,00%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400" b="1" i="0" u="none" strike="noStrike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17,48%</a:t>
                      </a:r>
                    </a:p>
                  </a:txBody>
                  <a:tcPr marL="9525" marR="9525" marT="9525" marB="0" anchor="b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41053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kern="120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ООО </a:t>
                      </a:r>
                      <a:r>
                        <a:rPr lang="ru-RU" sz="1200" b="1" kern="1200" dirty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СК </a:t>
                      </a:r>
                      <a:r>
                        <a:rPr lang="ru-RU" sz="1200" b="1" kern="120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«Ингосстрах-М»</a:t>
                      </a:r>
                      <a:endParaRPr lang="ru-RU" sz="1200" b="1" kern="1200" dirty="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25717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400" b="1" i="0" u="none" strike="noStrike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3,64%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400" b="1" i="0" u="none" strike="noStrike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10,53%</a:t>
                      </a:r>
                    </a:p>
                  </a:txBody>
                  <a:tcPr marL="9525" marR="9525" marT="9525" marB="0" anchor="b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41053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kern="120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ООО «Росгосстрах-Медицина»</a:t>
                      </a:r>
                      <a:endParaRPr lang="ru-RU" sz="1200" b="1" kern="1200" dirty="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25717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400" b="1" i="0" u="none" strike="noStrike" kern="1200" dirty="0">
                          <a:solidFill>
                            <a:srgbClr val="9C0006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78,14%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400" b="1" i="0" u="none" strike="noStrike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2,62%</a:t>
                      </a:r>
                    </a:p>
                  </a:txBody>
                  <a:tcPr marL="9525" marR="9525" marT="9525" marB="0" anchor="b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41053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kern="120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ООО «СК </a:t>
                      </a:r>
                    </a:p>
                    <a:p>
                      <a:pPr algn="l" fontAlgn="ctr"/>
                      <a:r>
                        <a:rPr lang="ru-RU" sz="1200" b="1" kern="120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«ВСК-Милосердие»</a:t>
                      </a:r>
                      <a:endParaRPr lang="ru-RU" sz="1200" b="1" kern="1200" dirty="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25717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400" b="1" i="0" u="none" strike="noStrike" kern="1200" dirty="0">
                          <a:solidFill>
                            <a:srgbClr val="9C0006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50,24%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400" b="1" i="0" u="none" strike="noStrike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8,85%</a:t>
                      </a:r>
                    </a:p>
                  </a:txBody>
                  <a:tcPr marL="9525" marR="9525" marT="9525" marB="0" anchor="b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41053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kern="120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АО «СК «СОГАЗ-Мед»</a:t>
                      </a:r>
                      <a:endParaRPr lang="ru-RU" sz="1200" b="1" kern="1200" dirty="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25717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400" b="1" i="0" u="none" strike="noStrike" kern="120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16,92%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400" b="1" i="0" u="none" strike="noStrike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1,42%</a:t>
                      </a:r>
                    </a:p>
                  </a:txBody>
                  <a:tcPr marL="9525" marR="9525" marT="9525" marB="0" anchor="b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33967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 txBox="1">
            <a:spLocks/>
          </p:cNvSpPr>
          <p:nvPr/>
        </p:nvSpPr>
        <p:spPr>
          <a:xfrm>
            <a:off x="352425" y="40903"/>
            <a:ext cx="11515725" cy="58768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4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страховых представителей с устными обращениями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2DC5B-3DB8-4AD2-BF7D-52E3DDFA72AB}" type="slidenum">
              <a:rPr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4</a:t>
            </a:fld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9556349"/>
              </p:ext>
            </p:extLst>
          </p:nvPr>
        </p:nvGraphicFramePr>
        <p:xfrm>
          <a:off x="231487" y="815687"/>
          <a:ext cx="5725104" cy="162306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256497"/>
                <a:gridCol w="606055"/>
                <a:gridCol w="1128249"/>
                <a:gridCol w="1734303"/>
              </a:tblGrid>
              <a:tr h="209080">
                <a:tc gridSpan="2">
                  <a:txBody>
                    <a:bodyPr/>
                    <a:lstStyle/>
                    <a:p>
                      <a:pPr algn="l"/>
                      <a:r>
                        <a:rPr lang="ru-RU" sz="105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ООО «РГС-Медицина»</a:t>
                      </a:r>
                      <a:endParaRPr lang="ru-RU" sz="105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/>
                      <a:endParaRPr lang="ru-RU" sz="105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9007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Субъект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9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Переадресовано</a:t>
                      </a:r>
                      <a:r>
                        <a:rPr lang="ru-RU" sz="9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к </a:t>
                      </a:r>
                      <a:r>
                        <a:rPr lang="ru-RU" sz="9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СП 2</a:t>
                      </a:r>
                      <a:endParaRPr lang="ru-RU" sz="9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Переадресовано</a:t>
                      </a:r>
                      <a:r>
                        <a:rPr lang="ru-RU" sz="9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к </a:t>
                      </a:r>
                      <a:r>
                        <a:rPr lang="ru-RU" sz="9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СП 3</a:t>
                      </a:r>
                      <a:endParaRPr lang="ru-RU" sz="9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190072">
                <a:tc>
                  <a:txBody>
                    <a:bodyPr/>
                    <a:lstStyle/>
                    <a:p>
                      <a:pPr algn="l"/>
                      <a:r>
                        <a:rPr lang="ru-RU" sz="9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Рязанская</a:t>
                      </a:r>
                      <a:r>
                        <a:rPr lang="ru-RU" sz="9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область</a:t>
                      </a:r>
                      <a:endParaRPr lang="ru-RU" sz="9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050" b="1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1" i="0" u="none" strike="noStrike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24,57%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90072">
                <a:tc>
                  <a:txBody>
                    <a:bodyPr/>
                    <a:lstStyle/>
                    <a:p>
                      <a:pPr algn="l"/>
                      <a:r>
                        <a:rPr lang="ru-RU" sz="9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Ярославская область</a:t>
                      </a:r>
                      <a:endParaRPr lang="ru-RU" sz="9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050" b="1" i="0" u="none" strike="noStrike" dirty="0">
                          <a:solidFill>
                            <a:srgbClr val="9C0006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59,79%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1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4,86%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90072">
                <a:tc>
                  <a:txBody>
                    <a:bodyPr/>
                    <a:lstStyle/>
                    <a:p>
                      <a:pPr algn="l"/>
                      <a:r>
                        <a:rPr lang="ru-RU" sz="9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Волгоградская область</a:t>
                      </a:r>
                      <a:endParaRPr lang="ru-RU" sz="9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050" b="1" i="0" u="none" strike="noStrike" dirty="0">
                          <a:solidFill>
                            <a:srgbClr val="9C0006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73,32%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1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1,67%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ru-RU" sz="9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Удмуртская Республика</a:t>
                      </a:r>
                      <a:endParaRPr lang="ru-RU" sz="9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050" b="1" i="0" u="none" strike="noStrike" dirty="0">
                          <a:solidFill>
                            <a:srgbClr val="9C0006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78,14%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1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2,62%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90072">
                <a:tc>
                  <a:txBody>
                    <a:bodyPr/>
                    <a:lstStyle/>
                    <a:p>
                      <a:pPr algn="l"/>
                      <a:r>
                        <a:rPr lang="ru-RU" sz="9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Республика Тыва</a:t>
                      </a:r>
                      <a:endParaRPr lang="ru-RU" sz="9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050" b="1" i="0" u="none" strike="noStrike" dirty="0">
                          <a:solidFill>
                            <a:srgbClr val="9C0006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75,00%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1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4,85%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6555270"/>
              </p:ext>
            </p:extLst>
          </p:nvPr>
        </p:nvGraphicFramePr>
        <p:xfrm>
          <a:off x="244329" y="5521557"/>
          <a:ext cx="5725104" cy="116586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256497"/>
                <a:gridCol w="606055"/>
                <a:gridCol w="1128249"/>
                <a:gridCol w="1734303"/>
              </a:tblGrid>
              <a:tr h="236245">
                <a:tc gridSpan="2">
                  <a:txBody>
                    <a:bodyPr/>
                    <a:lstStyle/>
                    <a:p>
                      <a:pPr algn="l"/>
                      <a:r>
                        <a:rPr lang="ru-RU" sz="1050" b="1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АО МАСК «МАКС-М»</a:t>
                      </a:r>
                      <a:endParaRPr lang="ru-RU" sz="1050" b="1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/>
                      <a:endParaRPr lang="ru-RU" sz="1050" b="1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0738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Субъект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9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Переадресовано</a:t>
                      </a:r>
                      <a:r>
                        <a:rPr lang="ru-RU" sz="9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к </a:t>
                      </a:r>
                      <a:r>
                        <a:rPr lang="ru-RU" sz="9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СП 2</a:t>
                      </a:r>
                      <a:endParaRPr lang="ru-RU" sz="9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Переадресовано</a:t>
                      </a:r>
                      <a:r>
                        <a:rPr lang="ru-RU" sz="9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к </a:t>
                      </a:r>
                      <a:r>
                        <a:rPr lang="ru-RU" sz="9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СП 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07386">
                <a:tc>
                  <a:txBody>
                    <a:bodyPr/>
                    <a:lstStyle/>
                    <a:p>
                      <a:pPr algn="l"/>
                      <a:r>
                        <a:rPr lang="ru-RU" sz="9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Смоленская</a:t>
                      </a:r>
                      <a:r>
                        <a:rPr lang="ru-RU" sz="9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область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32,20%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28,81%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07386">
                <a:tc>
                  <a:txBody>
                    <a:bodyPr/>
                    <a:lstStyle/>
                    <a:p>
                      <a:pPr algn="l"/>
                      <a:r>
                        <a:rPr lang="ru-RU" sz="9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Санкт-Петербург</a:t>
                      </a:r>
                      <a:endParaRPr lang="ru-RU" sz="9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21,80%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21,80%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07386">
                <a:tc>
                  <a:txBody>
                    <a:bodyPr/>
                    <a:lstStyle/>
                    <a:p>
                      <a:pPr algn="l"/>
                      <a:r>
                        <a:rPr lang="ru-RU" sz="9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Оренбургская область</a:t>
                      </a:r>
                      <a:endParaRPr lang="ru-RU" sz="9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solidFill>
                            <a:srgbClr val="9C0006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64,29%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2598778"/>
              </p:ext>
            </p:extLst>
          </p:nvPr>
        </p:nvGraphicFramePr>
        <p:xfrm>
          <a:off x="6186484" y="983387"/>
          <a:ext cx="5725104" cy="230886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256497"/>
                <a:gridCol w="606055"/>
                <a:gridCol w="1128249"/>
                <a:gridCol w="1734303"/>
              </a:tblGrid>
              <a:tr h="239447">
                <a:tc gridSpan="2">
                  <a:txBody>
                    <a:bodyPr/>
                    <a:lstStyle/>
                    <a:p>
                      <a:pPr algn="l"/>
                      <a:r>
                        <a:rPr lang="ru-RU" sz="1050" b="1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ООО «ВТБ МС»</a:t>
                      </a:r>
                      <a:endParaRPr lang="ru-RU" sz="1050" b="1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/>
                      <a:endParaRPr lang="ru-RU" sz="1050" b="1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1019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Субъект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9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Переадресовано</a:t>
                      </a:r>
                      <a:r>
                        <a:rPr lang="ru-RU" sz="9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к </a:t>
                      </a:r>
                      <a:r>
                        <a:rPr lang="ru-RU" sz="9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СП 2</a:t>
                      </a:r>
                      <a:endParaRPr lang="ru-RU" sz="9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Переадресовано</a:t>
                      </a:r>
                      <a:r>
                        <a:rPr lang="ru-RU" sz="9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к </a:t>
                      </a:r>
                      <a:r>
                        <a:rPr lang="ru-RU" sz="9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СП 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210197">
                <a:tc>
                  <a:txBody>
                    <a:bodyPr/>
                    <a:lstStyle/>
                    <a:p>
                      <a:pPr algn="l"/>
                      <a:r>
                        <a:rPr lang="ru-RU" sz="9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Брянская область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solidFill>
                            <a:srgbClr val="9C0006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100,00%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210197">
                <a:tc>
                  <a:txBody>
                    <a:bodyPr/>
                    <a:lstStyle/>
                    <a:p>
                      <a:pPr algn="l"/>
                      <a:r>
                        <a:rPr lang="ru-RU" sz="9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Калужская область</a:t>
                      </a:r>
                      <a:endParaRPr lang="ru-RU" sz="9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solidFill>
                            <a:srgbClr val="9C0006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100,00%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210197">
                <a:tc>
                  <a:txBody>
                    <a:bodyPr/>
                    <a:lstStyle/>
                    <a:p>
                      <a:pPr algn="l"/>
                      <a:r>
                        <a:rPr lang="ru-RU" sz="9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Липецкая область</a:t>
                      </a:r>
                      <a:endParaRPr lang="ru-RU" sz="9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solidFill>
                            <a:srgbClr val="9C0006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56,98%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210197">
                <a:tc>
                  <a:txBody>
                    <a:bodyPr/>
                    <a:lstStyle/>
                    <a:p>
                      <a:pPr algn="l"/>
                      <a:r>
                        <a:rPr lang="ru-RU" sz="9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Санкт-Петербург</a:t>
                      </a:r>
                      <a:endParaRPr lang="ru-RU" sz="9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solidFill>
                            <a:srgbClr val="9C0006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99,97%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210197">
                <a:tc>
                  <a:txBody>
                    <a:bodyPr/>
                    <a:lstStyle/>
                    <a:p>
                      <a:pPr algn="l"/>
                      <a:r>
                        <a:rPr lang="ru-RU" sz="9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Кировская область</a:t>
                      </a:r>
                      <a:endParaRPr lang="ru-RU" sz="9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solidFill>
                            <a:srgbClr val="9C0006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62,96%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1,35%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210197">
                <a:tc>
                  <a:txBody>
                    <a:bodyPr/>
                    <a:lstStyle/>
                    <a:p>
                      <a:pPr algn="l"/>
                      <a:r>
                        <a:rPr lang="ru-RU" sz="9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Ульяновская область</a:t>
                      </a:r>
                      <a:endParaRPr lang="ru-RU" sz="9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solidFill>
                            <a:srgbClr val="9C0006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82,42%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17,58%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210197">
                <a:tc>
                  <a:txBody>
                    <a:bodyPr/>
                    <a:lstStyle/>
                    <a:p>
                      <a:pPr algn="l"/>
                      <a:r>
                        <a:rPr lang="ru-RU" sz="9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Иркутская область</a:t>
                      </a:r>
                      <a:endParaRPr lang="ru-RU" sz="9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20,10%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210197">
                <a:tc>
                  <a:txBody>
                    <a:bodyPr/>
                    <a:lstStyle/>
                    <a:p>
                      <a:pPr algn="l"/>
                      <a:r>
                        <a:rPr lang="ru-RU" sz="9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Омская область</a:t>
                      </a:r>
                      <a:endParaRPr lang="ru-RU" sz="9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solidFill>
                            <a:srgbClr val="9C0006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100,00%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9380329"/>
              </p:ext>
            </p:extLst>
          </p:nvPr>
        </p:nvGraphicFramePr>
        <p:xfrm>
          <a:off x="226869" y="2529918"/>
          <a:ext cx="5725104" cy="116586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256497"/>
                <a:gridCol w="606055"/>
                <a:gridCol w="1128249"/>
                <a:gridCol w="1734303"/>
              </a:tblGrid>
              <a:tr h="220453">
                <a:tc gridSpan="2">
                  <a:txBody>
                    <a:bodyPr/>
                    <a:lstStyle/>
                    <a:p>
                      <a:pPr algn="l"/>
                      <a:r>
                        <a:rPr lang="ru-RU" sz="105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АО «СК «СОГАЗ-Мед»</a:t>
                      </a:r>
                      <a:endParaRPr lang="ru-RU" sz="105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/>
                      <a:endParaRPr lang="ru-RU" sz="105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0748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Субъект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9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Переадресовано</a:t>
                      </a:r>
                      <a:r>
                        <a:rPr lang="ru-RU" sz="9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к </a:t>
                      </a:r>
                      <a:r>
                        <a:rPr lang="ru-RU" sz="9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СП 2</a:t>
                      </a:r>
                      <a:endParaRPr lang="ru-RU" sz="9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Переадресовано</a:t>
                      </a:r>
                      <a:r>
                        <a:rPr lang="ru-RU" sz="9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к </a:t>
                      </a:r>
                      <a:r>
                        <a:rPr lang="ru-RU" sz="9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СП 3</a:t>
                      </a:r>
                      <a:endParaRPr lang="ru-RU" sz="9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207485">
                <a:tc>
                  <a:txBody>
                    <a:bodyPr/>
                    <a:lstStyle/>
                    <a:p>
                      <a:pPr algn="l"/>
                      <a:r>
                        <a:rPr lang="ru-RU" sz="900" b="1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Вологодская область</a:t>
                      </a:r>
                      <a:endParaRPr lang="ru-RU" sz="900" b="1" dirty="0">
                        <a:solidFill>
                          <a:srgbClr val="C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solidFill>
                            <a:srgbClr val="9C0006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76,55%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9,48%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07485">
                <a:tc>
                  <a:txBody>
                    <a:bodyPr/>
                    <a:lstStyle/>
                    <a:p>
                      <a:pPr algn="l"/>
                      <a:r>
                        <a:rPr lang="ru-RU" sz="9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Ростовская область</a:t>
                      </a:r>
                      <a:endParaRPr lang="ru-RU" sz="9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solidFill>
                            <a:srgbClr val="9C0006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82,05%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17,95%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07485">
                <a:tc>
                  <a:txBody>
                    <a:bodyPr/>
                    <a:lstStyle/>
                    <a:p>
                      <a:pPr algn="l"/>
                      <a:r>
                        <a:rPr lang="ru-RU" sz="9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Республика Мордовия</a:t>
                      </a:r>
                      <a:endParaRPr lang="ru-RU" sz="9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solidFill>
                            <a:srgbClr val="9C0006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96,27%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1" name="Таблица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3997733"/>
              </p:ext>
            </p:extLst>
          </p:nvPr>
        </p:nvGraphicFramePr>
        <p:xfrm>
          <a:off x="240723" y="3800799"/>
          <a:ext cx="5725104" cy="162306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256497"/>
                <a:gridCol w="606055"/>
                <a:gridCol w="1128249"/>
                <a:gridCol w="1734303"/>
              </a:tblGrid>
              <a:tr h="240624">
                <a:tc gridSpan="2">
                  <a:txBody>
                    <a:bodyPr/>
                    <a:lstStyle/>
                    <a:p>
                      <a:pPr algn="l"/>
                      <a:r>
                        <a:rPr lang="ru-RU" sz="105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ООО «АльфаСтрахование-ОМС»</a:t>
                      </a:r>
                      <a:endParaRPr lang="ru-RU" sz="105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/>
                      <a:endParaRPr lang="ru-RU" sz="105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2647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Субъект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9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Переадресовано</a:t>
                      </a:r>
                      <a:r>
                        <a:rPr lang="ru-RU" sz="9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к </a:t>
                      </a:r>
                      <a:r>
                        <a:rPr lang="ru-RU" sz="9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СП 2</a:t>
                      </a:r>
                      <a:endParaRPr lang="ru-RU" sz="9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Переадресовано</a:t>
                      </a:r>
                      <a:r>
                        <a:rPr lang="ru-RU" sz="9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к </a:t>
                      </a:r>
                      <a:r>
                        <a:rPr lang="ru-RU" sz="9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СП 3</a:t>
                      </a:r>
                      <a:endParaRPr lang="ru-RU" sz="9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226470">
                <a:tc>
                  <a:txBody>
                    <a:bodyPr/>
                    <a:lstStyle/>
                    <a:p>
                      <a:pPr algn="l"/>
                      <a:r>
                        <a:rPr lang="ru-RU" sz="9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Брянская</a:t>
                      </a:r>
                      <a:r>
                        <a:rPr lang="ru-RU" sz="9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область</a:t>
                      </a:r>
                      <a:endParaRPr lang="ru-RU" sz="9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solidFill>
                            <a:srgbClr val="9C0006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75,18%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26470">
                <a:tc>
                  <a:txBody>
                    <a:bodyPr/>
                    <a:lstStyle/>
                    <a:p>
                      <a:pPr algn="l"/>
                      <a:r>
                        <a:rPr lang="ru-RU" sz="9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Тульская область</a:t>
                      </a:r>
                      <a:endParaRPr lang="ru-RU" sz="9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solidFill>
                            <a:srgbClr val="9C0006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81,08%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0,20%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26470">
                <a:tc>
                  <a:txBody>
                    <a:bodyPr/>
                    <a:lstStyle/>
                    <a:p>
                      <a:pPr algn="l"/>
                      <a:r>
                        <a:rPr lang="ru-RU" sz="9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Челябинская область</a:t>
                      </a:r>
                      <a:endParaRPr lang="ru-RU" sz="9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solidFill>
                            <a:srgbClr val="9C0006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63,27%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26470">
                <a:tc>
                  <a:txBody>
                    <a:bodyPr/>
                    <a:lstStyle/>
                    <a:p>
                      <a:pPr algn="l"/>
                      <a:r>
                        <a:rPr lang="ru-RU" sz="9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Кемеровская область</a:t>
                      </a:r>
                      <a:endParaRPr lang="ru-RU" sz="9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solidFill>
                            <a:srgbClr val="9C0006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61,19%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26470">
                <a:tc>
                  <a:txBody>
                    <a:bodyPr/>
                    <a:lstStyle/>
                    <a:p>
                      <a:pPr algn="l"/>
                      <a:r>
                        <a:rPr lang="ru-RU" sz="9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Омская</a:t>
                      </a:r>
                      <a:r>
                        <a:rPr lang="ru-RU" sz="9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область</a:t>
                      </a:r>
                      <a:endParaRPr lang="ru-RU" sz="9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solidFill>
                            <a:srgbClr val="9C0006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56,32%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0,56%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2" name="Таблица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6271565"/>
              </p:ext>
            </p:extLst>
          </p:nvPr>
        </p:nvGraphicFramePr>
        <p:xfrm>
          <a:off x="6182303" y="3463995"/>
          <a:ext cx="5725104" cy="208026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256497"/>
                <a:gridCol w="606055"/>
                <a:gridCol w="1128249"/>
                <a:gridCol w="1734303"/>
              </a:tblGrid>
              <a:tr h="236245">
                <a:tc gridSpan="2">
                  <a:txBody>
                    <a:bodyPr/>
                    <a:lstStyle/>
                    <a:p>
                      <a:pPr algn="l"/>
                      <a:r>
                        <a:rPr lang="ru-RU" sz="1050" b="1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ООО</a:t>
                      </a:r>
                      <a:r>
                        <a:rPr lang="ru-RU" sz="1050" b="1" baseline="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«Ингосстрах-М»</a:t>
                      </a:r>
                      <a:endParaRPr lang="ru-RU" sz="1050" b="1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/>
                      <a:endParaRPr lang="ru-RU" sz="1050" b="1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0738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Субъект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9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Переадресовано</a:t>
                      </a:r>
                      <a:r>
                        <a:rPr lang="ru-RU" sz="9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к </a:t>
                      </a:r>
                      <a:r>
                        <a:rPr lang="ru-RU" sz="9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СП 2</a:t>
                      </a:r>
                      <a:endParaRPr lang="ru-RU" sz="9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Переадресовано</a:t>
                      </a:r>
                      <a:r>
                        <a:rPr lang="ru-RU" sz="9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к </a:t>
                      </a:r>
                      <a:r>
                        <a:rPr lang="ru-RU" sz="9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СП 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207386">
                <a:tc>
                  <a:txBody>
                    <a:bodyPr/>
                    <a:lstStyle/>
                    <a:p>
                      <a:pPr algn="l"/>
                      <a:r>
                        <a:rPr lang="ru-RU" sz="9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Ярославская область</a:t>
                      </a:r>
                      <a:endParaRPr lang="ru-RU" sz="900" b="1" baseline="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solidFill>
                            <a:srgbClr val="9C0006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72,40%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0,90%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207386">
                <a:tc>
                  <a:txBody>
                    <a:bodyPr/>
                    <a:lstStyle/>
                    <a:p>
                      <a:pPr algn="l"/>
                      <a:r>
                        <a:rPr lang="ru-RU" sz="9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Республика Карелия</a:t>
                      </a:r>
                      <a:endParaRPr lang="ru-RU" sz="9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solidFill>
                            <a:srgbClr val="9C0006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56,02%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43,98%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207386">
                <a:tc>
                  <a:txBody>
                    <a:bodyPr/>
                    <a:lstStyle/>
                    <a:p>
                      <a:pPr algn="l"/>
                      <a:r>
                        <a:rPr lang="ru-RU" sz="9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Нижегородская область</a:t>
                      </a:r>
                      <a:endParaRPr lang="ru-RU" sz="9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solidFill>
                            <a:srgbClr val="9C0006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80,77%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3,85%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207386">
                <a:tc>
                  <a:txBody>
                    <a:bodyPr/>
                    <a:lstStyle/>
                    <a:p>
                      <a:pPr algn="l"/>
                      <a:r>
                        <a:rPr lang="ru-RU" sz="9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Оренбургская область</a:t>
                      </a:r>
                      <a:endParaRPr lang="ru-RU" sz="9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solidFill>
                            <a:srgbClr val="9C0006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65,75%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34,25%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207386">
                <a:tc>
                  <a:txBody>
                    <a:bodyPr/>
                    <a:lstStyle/>
                    <a:p>
                      <a:pPr algn="l"/>
                      <a:r>
                        <a:rPr lang="ru-RU" sz="9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Челябинская область</a:t>
                      </a:r>
                      <a:endParaRPr lang="ru-RU" sz="9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solidFill>
                            <a:srgbClr val="9C0006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50,24%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7,32%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207386">
                <a:tc>
                  <a:txBody>
                    <a:bodyPr/>
                    <a:lstStyle/>
                    <a:p>
                      <a:pPr algn="l"/>
                      <a:r>
                        <a:rPr lang="ru-RU" sz="9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Иркутская</a:t>
                      </a:r>
                      <a:r>
                        <a:rPr lang="ru-RU" sz="9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область</a:t>
                      </a:r>
                      <a:endParaRPr lang="ru-RU" sz="9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48,15%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27,78%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207386">
                <a:tc>
                  <a:txBody>
                    <a:bodyPr/>
                    <a:lstStyle/>
                    <a:p>
                      <a:pPr algn="l"/>
                      <a:r>
                        <a:rPr lang="ru-RU" sz="9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Кемеровская область</a:t>
                      </a:r>
                      <a:endParaRPr lang="ru-RU" sz="9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4,85%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29,48%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3" name="Таблица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5554956"/>
              </p:ext>
            </p:extLst>
          </p:nvPr>
        </p:nvGraphicFramePr>
        <p:xfrm>
          <a:off x="6183919" y="5695894"/>
          <a:ext cx="5725104" cy="70866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256497"/>
                <a:gridCol w="606055"/>
                <a:gridCol w="1128249"/>
                <a:gridCol w="1734303"/>
              </a:tblGrid>
              <a:tr h="236245">
                <a:tc gridSpan="2">
                  <a:txBody>
                    <a:bodyPr/>
                    <a:lstStyle/>
                    <a:p>
                      <a:pPr algn="l"/>
                      <a:r>
                        <a:rPr lang="ru-RU" sz="1050" b="1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ООО МСК «РЕСО-МЕД»</a:t>
                      </a:r>
                      <a:endParaRPr lang="ru-RU" sz="1050" b="1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/>
                      <a:endParaRPr lang="ru-RU" sz="1050" b="1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0738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Субъект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9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Переадресовано</a:t>
                      </a:r>
                      <a:r>
                        <a:rPr lang="ru-RU" sz="9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к </a:t>
                      </a:r>
                      <a:r>
                        <a:rPr lang="ru-RU" sz="9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СП 2</a:t>
                      </a:r>
                      <a:endParaRPr lang="ru-RU" sz="9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Переадресовано</a:t>
                      </a:r>
                      <a:r>
                        <a:rPr lang="ru-RU" sz="9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к </a:t>
                      </a:r>
                      <a:r>
                        <a:rPr lang="ru-RU" sz="9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СП 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207386">
                <a:tc>
                  <a:txBody>
                    <a:bodyPr/>
                    <a:lstStyle/>
                    <a:p>
                      <a:pPr algn="l"/>
                      <a:r>
                        <a:rPr lang="ru-RU" sz="9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Кабардино-Балкарская Республика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100,00%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9104393" y="729734"/>
            <a:ext cx="28542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январь-апрель 2018 года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6063768" y="831813"/>
            <a:ext cx="0" cy="5873787"/>
          </a:xfrm>
          <a:prstGeom prst="line">
            <a:avLst/>
          </a:prstGeom>
          <a:ln w="28575">
            <a:solidFill>
              <a:schemeClr val="accent6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98607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 txBox="1">
            <a:spLocks/>
          </p:cNvSpPr>
          <p:nvPr/>
        </p:nvSpPr>
        <p:spPr>
          <a:xfrm>
            <a:off x="352425" y="40903"/>
            <a:ext cx="11515725" cy="58768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4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страховых представителей с </a:t>
            </a:r>
            <a:r>
              <a:rPr lang="ru-RU" sz="24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письменными </a:t>
            </a:r>
            <a:r>
              <a:rPr lang="ru-RU" sz="24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обращениями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104393" y="646610"/>
            <a:ext cx="28542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январь-апрель 2018 года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7760722"/>
              </p:ext>
            </p:extLst>
          </p:nvPr>
        </p:nvGraphicFramePr>
        <p:xfrm>
          <a:off x="230908" y="979000"/>
          <a:ext cx="11738557" cy="578201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125952"/>
                <a:gridCol w="2059709"/>
                <a:gridCol w="1380837"/>
                <a:gridCol w="1249939"/>
                <a:gridCol w="1437845"/>
                <a:gridCol w="1176047"/>
                <a:gridCol w="1219564"/>
                <a:gridCol w="1088664"/>
              </a:tblGrid>
              <a:tr h="920139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Субъект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Доля </a:t>
                      </a: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письменных </a:t>
                      </a:r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обращений, </a:t>
                      </a: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рассмотренных </a:t>
                      </a:r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СП 2 уровня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Доля </a:t>
                      </a: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письменных </a:t>
                      </a:r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обращений, </a:t>
                      </a: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рассмотренных </a:t>
                      </a:r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СП 3 уровня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Доля письменных обращений, требующих проведения МЭЭ и ЭКМП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47147"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РОССИЙСКАЯ ФЕДЕРАЦИЯ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59,77%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40,23%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28,90%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47147"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Владимирская</a:t>
                      </a:r>
                      <a:r>
                        <a:rPr lang="ru-RU" sz="12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область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13,00%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87,00%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36,00%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47147"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Республика Карелия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0,00%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100,00%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44,26%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47147"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Ленинградская область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16,67%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83,33%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44,64%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47147"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Мурманская область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23,62%</a:t>
                      </a: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76,38%</a:t>
                      </a: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46,86%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86400">
                <a:tc rowSpan="7"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Санкт-Петербург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АО «ГСМК»</a:t>
                      </a:r>
                      <a:endParaRPr lang="ru-RU" sz="11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rowSpan="7"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1,11%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1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rowSpan="7"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98,89%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100%</a:t>
                      </a:r>
                      <a:endParaRPr lang="ru-RU" sz="1050" b="1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rowSpan="7"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21,73%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1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8,48%</a:t>
                      </a:r>
                      <a:endParaRPr lang="ru-RU" sz="105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1864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ООО СМК</a:t>
                      </a:r>
                      <a:r>
                        <a:rPr lang="ru-RU" sz="11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«</a:t>
                      </a:r>
                      <a:r>
                        <a:rPr lang="ru-RU" sz="11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РЕСО-МЕД»</a:t>
                      </a:r>
                      <a:endParaRPr lang="ru-RU" sz="11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0,00%</a:t>
                      </a:r>
                      <a:endParaRPr lang="ru-RU" sz="105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b="1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100%</a:t>
                      </a:r>
                      <a:endParaRPr lang="ru-RU" sz="1050" b="1" dirty="0">
                        <a:solidFill>
                          <a:srgbClr val="C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22,68%</a:t>
                      </a:r>
                      <a:endParaRPr lang="ru-RU" sz="105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186400">
                <a:tc vMerge="1">
                  <a:txBody>
                    <a:bodyPr/>
                    <a:lstStyle/>
                    <a:p>
                      <a:pPr algn="l" fontAlgn="b"/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ООО</a:t>
                      </a:r>
                      <a:r>
                        <a:rPr lang="ru-RU" sz="11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ВТБ МС</a:t>
                      </a:r>
                      <a:endParaRPr lang="ru-RU" sz="11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ru-RU" sz="11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0,00%</a:t>
                      </a:r>
                      <a:endParaRPr lang="ru-RU" sz="105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ru-RU" sz="1100" b="1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b="1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100%</a:t>
                      </a:r>
                      <a:endParaRPr lang="ru-RU" sz="1050" b="1" dirty="0">
                        <a:solidFill>
                          <a:srgbClr val="C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ru-RU" sz="11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19,09%</a:t>
                      </a:r>
                      <a:endParaRPr lang="ru-RU" sz="105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186400">
                <a:tc vMerge="1">
                  <a:txBody>
                    <a:bodyPr/>
                    <a:lstStyle/>
                    <a:p>
                      <a:pPr algn="l" fontAlgn="b"/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ООО «РГС-Медицина»</a:t>
                      </a:r>
                      <a:endParaRPr lang="ru-RU" sz="11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ru-RU" sz="11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0,00%</a:t>
                      </a:r>
                      <a:endParaRPr lang="ru-RU" sz="105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ru-RU" sz="1100" b="1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b="1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100%</a:t>
                      </a:r>
                      <a:endParaRPr lang="ru-RU" sz="1050" b="1" dirty="0">
                        <a:solidFill>
                          <a:srgbClr val="C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ru-RU" sz="11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29,67%</a:t>
                      </a:r>
                      <a:endParaRPr lang="ru-RU" sz="105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186400">
                <a:tc vMerge="1">
                  <a:txBody>
                    <a:bodyPr/>
                    <a:lstStyle/>
                    <a:p>
                      <a:pPr algn="l" fontAlgn="b"/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АО СК «СОГАЗ-Мед»</a:t>
                      </a:r>
                      <a:endParaRPr lang="ru-RU" sz="11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ru-RU" sz="11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0,00%</a:t>
                      </a:r>
                      <a:endParaRPr lang="ru-RU" sz="105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ru-RU" sz="1100" b="1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b="1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100%</a:t>
                      </a:r>
                      <a:endParaRPr lang="ru-RU" sz="1050" b="1" dirty="0">
                        <a:solidFill>
                          <a:srgbClr val="C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ru-RU" sz="11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37,32%</a:t>
                      </a:r>
                      <a:endParaRPr lang="ru-RU" sz="105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186400">
                <a:tc vMerge="1">
                  <a:txBody>
                    <a:bodyPr/>
                    <a:lstStyle/>
                    <a:p>
                      <a:pPr algn="l" fontAlgn="b"/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ООО СК «Капитал-полис Мед»</a:t>
                      </a:r>
                      <a:endParaRPr lang="ru-RU" sz="11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ru-RU" sz="11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51,85%</a:t>
                      </a:r>
                      <a:endParaRPr lang="ru-RU" sz="105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ru-RU" sz="1100" b="1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48,15%</a:t>
                      </a:r>
                      <a:endParaRPr lang="ru-RU" sz="105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ru-RU" sz="11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48,15%</a:t>
                      </a:r>
                      <a:endParaRPr lang="ru-RU" sz="105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186400">
                <a:tc vMerge="1">
                  <a:txBody>
                    <a:bodyPr/>
                    <a:lstStyle/>
                    <a:p>
                      <a:pPr algn="l" fontAlgn="b"/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АО «МАКС-М»</a:t>
                      </a:r>
                      <a:endParaRPr lang="ru-RU" sz="11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ru-RU" sz="11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0,00%</a:t>
                      </a:r>
                      <a:endParaRPr lang="ru-RU" sz="105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ru-RU" sz="1100" b="1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b="1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100%</a:t>
                      </a:r>
                      <a:endParaRPr lang="ru-RU" sz="1050" b="1" dirty="0">
                        <a:solidFill>
                          <a:srgbClr val="C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ru-RU" sz="11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14,67%</a:t>
                      </a:r>
                      <a:endParaRPr lang="ru-RU" sz="105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178383">
                <a:tc rowSpan="3"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Кабардино-Балкарская Республика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b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ООО</a:t>
                      </a:r>
                      <a:r>
                        <a:rPr lang="ru-RU" sz="11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«РГС-Медицина»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05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0,00%</a:t>
                      </a:r>
                      <a:endParaRPr lang="ru-RU" sz="105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100,00%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100%</a:t>
                      </a:r>
                      <a:endParaRPr lang="ru-RU" sz="105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28,57%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28,57%</a:t>
                      </a:r>
                      <a:endParaRPr lang="ru-RU" sz="105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674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05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05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05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05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18562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ООО СМК</a:t>
                      </a:r>
                      <a:r>
                        <a:rPr lang="ru-RU" sz="11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«РЕСО-МЕД»</a:t>
                      </a:r>
                      <a:endParaRPr lang="ru-RU" sz="11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05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86400">
                <a:tc rowSpan="5"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Удмуртская Республика</a:t>
                      </a:r>
                      <a:endParaRPr lang="ru-RU" sz="1400" b="1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b="1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АО</a:t>
                      </a:r>
                      <a:r>
                        <a:rPr lang="ru-RU" sz="1100" b="1" baseline="0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«СГ «Спасские ворота-М»</a:t>
                      </a:r>
                      <a:endParaRPr lang="ru-RU" sz="1100" b="1" dirty="0">
                        <a:solidFill>
                          <a:srgbClr val="C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EF6D0">
                        <a:alpha val="54902"/>
                      </a:srgbClr>
                    </a:solidFill>
                  </a:tcPr>
                </a:tc>
                <a:tc rowSpan="5"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41,27%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0%</a:t>
                      </a:r>
                      <a:endParaRPr lang="ru-RU" sz="105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EF6D0"/>
                    </a:solidFill>
                  </a:tcPr>
                </a:tc>
                <a:tc rowSpan="5"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58,73%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b="1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100%</a:t>
                      </a:r>
                      <a:endParaRPr lang="ru-RU" sz="1050" b="1" dirty="0">
                        <a:solidFill>
                          <a:srgbClr val="C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EF6D0"/>
                    </a:solidFill>
                  </a:tcPr>
                </a:tc>
                <a:tc rowSpan="5"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22,22%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0%</a:t>
                      </a:r>
                      <a:endParaRPr lang="ru-RU" sz="105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EF6D0"/>
                    </a:solidFill>
                  </a:tcPr>
                </a:tc>
              </a:tr>
              <a:tr h="1864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ООО СК</a:t>
                      </a:r>
                      <a:r>
                        <a:rPr lang="ru-RU" sz="11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«Ингосстрах-М»</a:t>
                      </a:r>
                      <a:endParaRPr lang="ru-RU" sz="11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EF6D0">
                        <a:alpha val="54902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45,45%</a:t>
                      </a:r>
                      <a:endParaRPr lang="ru-RU" sz="105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EF6D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b="1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54,55%</a:t>
                      </a:r>
                      <a:endParaRPr lang="ru-RU" sz="1050" b="1" dirty="0">
                        <a:solidFill>
                          <a:srgbClr val="C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EF6D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18,18%</a:t>
                      </a:r>
                      <a:endParaRPr lang="ru-RU" sz="105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EF6D0"/>
                    </a:solidFill>
                  </a:tcPr>
                </a:tc>
              </a:tr>
              <a:tr h="186400">
                <a:tc vMerge="1">
                  <a:txBody>
                    <a:bodyPr/>
                    <a:lstStyle/>
                    <a:p>
                      <a:pPr algn="l" fontAlgn="b"/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ООО</a:t>
                      </a:r>
                      <a:r>
                        <a:rPr lang="ru-RU" sz="11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«РГС-Медицина»</a:t>
                      </a:r>
                      <a:endParaRPr lang="ru-RU" sz="11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EF6D0">
                        <a:alpha val="54902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ru-RU" sz="11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31,25%</a:t>
                      </a:r>
                      <a:endParaRPr lang="ru-RU" sz="105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EF6D0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ru-RU" sz="1100" b="1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b="1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68,75%</a:t>
                      </a:r>
                      <a:endParaRPr lang="ru-RU" sz="1050" b="1" dirty="0">
                        <a:solidFill>
                          <a:srgbClr val="C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EF6D0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ru-RU" sz="11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28,13%</a:t>
                      </a:r>
                      <a:endParaRPr lang="ru-RU" sz="105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EF6D0"/>
                    </a:solidFill>
                  </a:tcPr>
                </a:tc>
              </a:tr>
              <a:tr h="186400">
                <a:tc vMerge="1">
                  <a:txBody>
                    <a:bodyPr/>
                    <a:lstStyle/>
                    <a:p>
                      <a:pPr algn="l" fontAlgn="b"/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ООО «ВСК-Милосердие»</a:t>
                      </a:r>
                      <a:endParaRPr lang="ru-RU" sz="11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EF6D0">
                        <a:alpha val="54902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ru-RU" sz="11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0%</a:t>
                      </a:r>
                      <a:endParaRPr lang="ru-RU" sz="105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EF6D0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ru-RU" sz="1100" b="1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100%</a:t>
                      </a:r>
                      <a:endParaRPr lang="ru-RU" sz="105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EF6D0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ru-RU" sz="11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100%</a:t>
                      </a:r>
                      <a:endParaRPr lang="ru-RU" sz="105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EF6D0"/>
                    </a:solidFill>
                  </a:tcPr>
                </a:tc>
              </a:tr>
              <a:tr h="186400">
                <a:tc vMerge="1">
                  <a:txBody>
                    <a:bodyPr/>
                    <a:lstStyle/>
                    <a:p>
                      <a:pPr algn="l" fontAlgn="b"/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АО СК «СОГАЗ-Мед»</a:t>
                      </a:r>
                      <a:endParaRPr lang="ru-RU" sz="11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EF6D0">
                        <a:alpha val="54902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ru-RU" sz="11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70,83%</a:t>
                      </a:r>
                      <a:endParaRPr lang="ru-RU" sz="105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EF6D0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ru-RU" sz="1100" b="1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29,17%</a:t>
                      </a:r>
                      <a:endParaRPr lang="ru-RU" sz="105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EF6D0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ru-RU" sz="11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8,33%</a:t>
                      </a:r>
                      <a:endParaRPr lang="ru-RU" sz="105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EF6D0"/>
                    </a:solidFill>
                  </a:tcPr>
                </a:tc>
              </a:tr>
              <a:tr h="247147"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Нижегородская область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31,71%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68,29%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37,80%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47147"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Забайкальский край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13,27%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86,73%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51,02%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47147"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Иркутская область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5,75%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94,25%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45,40%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47147"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Чукотский АО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0,00%</a:t>
                      </a: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100,00%</a:t>
                      </a: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0,00%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2DC5B-3DB8-4AD2-BF7D-52E3DDFA72AB}" type="slidenum">
              <a:rPr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5</a:t>
            </a:fld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8607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 txBox="1">
            <a:spLocks/>
          </p:cNvSpPr>
          <p:nvPr/>
        </p:nvSpPr>
        <p:spPr>
          <a:xfrm>
            <a:off x="352425" y="40903"/>
            <a:ext cx="11515725" cy="58768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4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Порядок прохождения диспансеризации определенных групп взрослого населения</a:t>
            </a:r>
            <a:endParaRPr lang="ru-RU" sz="2400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Объект 10"/>
          <p:cNvSpPr>
            <a:spLocks noGrp="1"/>
          </p:cNvSpPr>
          <p:nvPr>
            <p:ph idx="1"/>
          </p:nvPr>
        </p:nvSpPr>
        <p:spPr>
          <a:xfrm>
            <a:off x="459510" y="911225"/>
            <a:ext cx="11408640" cy="908338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lnSpc>
                <a:spcPct val="110000"/>
              </a:lnSpc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1 января 2018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года согласно Порядку проведения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диспансеризации определенных групп взрослого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населения (приказ Минздрава России от 26 октября 2017 г. № 869н) диспансеризация проводится с периодичностью 1 раз в 3 года и 1 раз в 2 года.</a:t>
            </a:r>
          </a:p>
          <a:p>
            <a:pPr marL="0" indent="0" algn="just">
              <a:lnSpc>
                <a:spcPct val="110000"/>
              </a:lnSpc>
              <a:buNone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2" name="Группа 21"/>
          <p:cNvGrpSpPr/>
          <p:nvPr/>
        </p:nvGrpSpPr>
        <p:grpSpPr>
          <a:xfrm>
            <a:off x="352424" y="2142861"/>
            <a:ext cx="11437229" cy="1394683"/>
            <a:chOff x="352424" y="2558481"/>
            <a:chExt cx="11437229" cy="1394683"/>
          </a:xfrm>
        </p:grpSpPr>
        <p:sp>
          <p:nvSpPr>
            <p:cNvPr id="17" name="Скругленный прямоугольник 16"/>
            <p:cNvSpPr/>
            <p:nvPr/>
          </p:nvSpPr>
          <p:spPr>
            <a:xfrm>
              <a:off x="424872" y="2865594"/>
              <a:ext cx="11364781" cy="1087570"/>
            </a:xfrm>
            <a:prstGeom prst="roundRect">
              <a:avLst>
                <a:gd name="adj" fmla="val 6428"/>
              </a:avLst>
            </a:prstGeom>
            <a:solidFill>
              <a:schemeClr val="tx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r>
                <a:rPr lang="ru-RU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Для граждан мужского и женского пола в возрасте от 21 года в соответствии с Порядком проведения диспансеризации определенных групп взрослого населения.</a:t>
              </a:r>
              <a:endPara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" name="Скругленный прямоугольник 12"/>
            <p:cNvSpPr/>
            <p:nvPr/>
          </p:nvSpPr>
          <p:spPr>
            <a:xfrm>
              <a:off x="352424" y="2558481"/>
              <a:ext cx="6885697" cy="464131"/>
            </a:xfrm>
            <a:prstGeom prst="roundRect">
              <a:avLst/>
            </a:prstGeom>
            <a:solidFill>
              <a:schemeClr val="tx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Диспансеризация, проводимая с периодичностью 1 раз в 3 года</a:t>
              </a:r>
              <a:endParaRPr lang="ru-RU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4" name="Группа 23"/>
          <p:cNvGrpSpPr/>
          <p:nvPr/>
        </p:nvGrpSpPr>
        <p:grpSpPr>
          <a:xfrm>
            <a:off x="352423" y="3769608"/>
            <a:ext cx="11437230" cy="2492647"/>
            <a:chOff x="352423" y="3815788"/>
            <a:chExt cx="11437230" cy="2966029"/>
          </a:xfrm>
        </p:grpSpPr>
        <p:sp>
          <p:nvSpPr>
            <p:cNvPr id="18" name="Скругленный прямоугольник 17"/>
            <p:cNvSpPr/>
            <p:nvPr/>
          </p:nvSpPr>
          <p:spPr>
            <a:xfrm>
              <a:off x="424872" y="4075563"/>
              <a:ext cx="11364781" cy="2706254"/>
            </a:xfrm>
            <a:prstGeom prst="roundRect">
              <a:avLst>
                <a:gd name="adj" fmla="val 6428"/>
              </a:avLst>
            </a:prstGeom>
            <a:solidFill>
              <a:schemeClr val="accent5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r>
                <a:rPr lang="ru-RU" b="1" u="sng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Для граждан </a:t>
              </a:r>
              <a:r>
                <a:rPr lang="ru-RU" b="1" u="sng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мужского и женского пола </a:t>
              </a:r>
              <a:r>
                <a:rPr lang="ru-RU" b="1" u="sng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в возрасте от </a:t>
              </a:r>
              <a:r>
                <a:rPr lang="ru-RU" b="1" u="sng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49: </a:t>
              </a:r>
            </a:p>
            <a:p>
              <a:pPr marL="285750" indent="-285750" algn="just">
                <a:buFont typeface="Arial" panose="020B0604020202020204" pitchFamily="34" charset="0"/>
                <a:buChar char="•"/>
              </a:pPr>
              <a:r>
                <a:rPr lang="ru-RU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исследование </a:t>
              </a:r>
              <a:r>
                <a:rPr lang="ru-RU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кала на скрытую кровь иммунохимическим </a:t>
              </a:r>
              <a:r>
                <a:rPr lang="ru-RU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методом;</a:t>
              </a:r>
            </a:p>
            <a:p>
              <a:pPr algn="just"/>
              <a:r>
                <a:rPr lang="ru-RU" b="1" u="sng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Для граждан женского пола в возрасте от 48 лет:</a:t>
              </a:r>
            </a:p>
            <a:p>
              <a:pPr marL="285750" indent="-285750" algn="just">
                <a:buFont typeface="Arial" panose="020B0604020202020204" pitchFamily="34" charset="0"/>
                <a:buChar char="•"/>
              </a:pPr>
              <a:r>
                <a:rPr lang="ru-RU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маммография обеих молочных желез в двух проекциях.</a:t>
              </a:r>
            </a:p>
          </p:txBody>
        </p:sp>
        <p:sp>
          <p:nvSpPr>
            <p:cNvPr id="14" name="Скругленный прямоугольник 13"/>
            <p:cNvSpPr/>
            <p:nvPr/>
          </p:nvSpPr>
          <p:spPr>
            <a:xfrm>
              <a:off x="352423" y="3815788"/>
              <a:ext cx="6885697" cy="464131"/>
            </a:xfrm>
            <a:prstGeom prst="roundRect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Диспансеризация, проводимая с периодичностью 1 раз в 2 года</a:t>
              </a:r>
              <a:endParaRPr lang="ru-RU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cxnSp>
        <p:nvCxnSpPr>
          <p:cNvPr id="15" name="Прямая соединительная линия 14"/>
          <p:cNvCxnSpPr/>
          <p:nvPr/>
        </p:nvCxnSpPr>
        <p:spPr>
          <a:xfrm flipV="1">
            <a:off x="83318" y="3639140"/>
            <a:ext cx="11933191" cy="11569"/>
          </a:xfrm>
          <a:prstGeom prst="line">
            <a:avLst/>
          </a:prstGeom>
          <a:ln w="28575">
            <a:solidFill>
              <a:schemeClr val="accent6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F272DC5B-3DB8-4AD2-BF7D-52E3DDFA72AB}" type="slidenum">
              <a:rPr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6</a:t>
            </a:fld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4277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Скругленный прямоугольник 31"/>
          <p:cNvSpPr/>
          <p:nvPr/>
        </p:nvSpPr>
        <p:spPr>
          <a:xfrm>
            <a:off x="1667435" y="199782"/>
            <a:ext cx="10308455" cy="380363"/>
          </a:xfrm>
          <a:prstGeom prst="roundRect">
            <a:avLst/>
          </a:prstGeom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Порядок прохождения диспансеризации определенных групп населения </a:t>
            </a:r>
            <a:r>
              <a:rPr lang="ru-RU" sz="1600" b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периодичностью 1 раз в 2 года</a:t>
            </a:r>
            <a:endParaRPr lang="ru-RU" sz="1600" b="1" u="sng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>
            <a:off x="153680" y="2942982"/>
            <a:ext cx="1203831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Скругленный прямоугольник 17"/>
          <p:cNvSpPr/>
          <p:nvPr/>
        </p:nvSpPr>
        <p:spPr>
          <a:xfrm>
            <a:off x="84526" y="3434762"/>
            <a:ext cx="1782694" cy="2139997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Выдача направления:</a:t>
            </a:r>
          </a:p>
          <a:p>
            <a:pPr marL="171450" indent="-171450">
              <a:buFontTx/>
              <a:buChar char="-"/>
            </a:pPr>
            <a:r>
              <a:rPr lang="ru-RU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проведение маммографии </a:t>
            </a:r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обеих молочных желез в двух проекциях; </a:t>
            </a:r>
            <a:endParaRPr lang="ru-RU" sz="12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1450" indent="-171450">
              <a:buFontTx/>
              <a:buChar char="-"/>
            </a:pPr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 исследование </a:t>
            </a:r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кала на скрытую кровь </a:t>
            </a:r>
            <a:r>
              <a:rPr lang="ru-RU" sz="115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иммунохимическим </a:t>
            </a:r>
            <a:r>
              <a:rPr lang="ru-RU" sz="115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методом</a:t>
            </a:r>
            <a:endParaRPr lang="ru-RU" sz="115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0" name="Прямая со стрелкой 19"/>
          <p:cNvCxnSpPr/>
          <p:nvPr/>
        </p:nvCxnSpPr>
        <p:spPr>
          <a:xfrm>
            <a:off x="1844174" y="4483632"/>
            <a:ext cx="245889" cy="0"/>
          </a:xfrm>
          <a:prstGeom prst="straightConnector1">
            <a:avLst/>
          </a:prstGeom>
          <a:ln w="28575"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Скругленный прямоугольник 21"/>
          <p:cNvSpPr/>
          <p:nvPr/>
        </p:nvSpPr>
        <p:spPr>
          <a:xfrm>
            <a:off x="2717604" y="5171344"/>
            <a:ext cx="2507540" cy="1313981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случае отсутствия выявленных патологических  изменений,  следующее исследование в рамках диспансеризации 1 раз  в 2 года необходимо пройти через 2 года или по назначению врача-терапевта (врачей- специалистов)</a:t>
            </a:r>
            <a:endParaRPr lang="ru-RU" sz="11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2689416" y="3188874"/>
            <a:ext cx="2535727" cy="1744274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200" b="1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 </a:t>
            </a:r>
            <a:r>
              <a:rPr lang="ru-RU" sz="1200" b="1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наличии выявленных патологических </a:t>
            </a:r>
            <a:r>
              <a:rPr lang="ru-RU" sz="1200" b="1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изменений </a:t>
            </a:r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</a:t>
            </a:r>
            <a:r>
              <a:rPr lang="ru-RU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ем </a:t>
            </a:r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(осмотр) врачом-терапевтом по завершении исследований первого этапа диспансеризации, проводимых с периодичностью 1 раз в 2 </a:t>
            </a:r>
            <a:r>
              <a:rPr lang="ru-RU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года, направление на второй этап диспансеризации</a:t>
            </a:r>
            <a:endParaRPr lang="ru-RU" sz="12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5570924" y="3226181"/>
            <a:ext cx="3845859" cy="2003601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осмотр (консультацию) врачом-хирургом или врачом-</a:t>
            </a:r>
            <a:r>
              <a:rPr lang="ru-RU" sz="12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колопроктологом</a:t>
            </a:r>
            <a:r>
              <a:rPr lang="ru-RU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включая проведение </a:t>
            </a:r>
            <a:r>
              <a:rPr lang="ru-RU" sz="12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ректороманоскопии</a:t>
            </a:r>
            <a:r>
              <a:rPr lang="ru-RU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1200" b="1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положительном анализе кала на скрытую </a:t>
            </a:r>
            <a:r>
              <a:rPr lang="ru-RU" sz="1200" b="1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кровь</a:t>
            </a:r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ru-RU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endParaRPr lang="ru-RU" sz="12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осмотр </a:t>
            </a:r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(консультацию) врачом-акушером-гинекологом (для женщин </a:t>
            </a:r>
            <a:r>
              <a:rPr lang="ru-RU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выявленными патологическими изменениями </a:t>
            </a:r>
            <a:endParaRPr lang="ru-RU" sz="12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200" b="1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ru-RU" sz="1200" b="1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результатам цитологического исследования мазка с шейки матки и (или) </a:t>
            </a:r>
            <a:r>
              <a:rPr lang="ru-RU" sz="1200" b="1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маммографии</a:t>
            </a:r>
            <a:r>
              <a:rPr lang="en-US" sz="1200" b="1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1200" b="1" i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" name="Скругленный прямоугольник 29"/>
          <p:cNvSpPr/>
          <p:nvPr/>
        </p:nvSpPr>
        <p:spPr>
          <a:xfrm>
            <a:off x="9705975" y="3225372"/>
            <a:ext cx="2205558" cy="2006330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Прием (осмотр) врачом-терапевтом, по завершении исследований второго этапа диспансеризации, включающий установление (уточнение) диагноза, определение (уточнение) группы здоровья, определение группы диспансерного наблюдения</a:t>
            </a:r>
            <a:endParaRPr lang="ru-RU" sz="1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1" name="Прямая со стрелкой 30"/>
          <p:cNvCxnSpPr/>
          <p:nvPr/>
        </p:nvCxnSpPr>
        <p:spPr>
          <a:xfrm flipV="1">
            <a:off x="9445358" y="4264634"/>
            <a:ext cx="211311" cy="2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Скругленная прямоугольная выноска 3"/>
          <p:cNvSpPr/>
          <p:nvPr/>
        </p:nvSpPr>
        <p:spPr>
          <a:xfrm>
            <a:off x="6076950" y="878219"/>
            <a:ext cx="5779514" cy="717324"/>
          </a:xfrm>
          <a:prstGeom prst="wedgeRoundRectCallout">
            <a:avLst>
              <a:gd name="adj1" fmla="val -49676"/>
              <a:gd name="adj2" fmla="val -7723"/>
              <a:gd name="adj3" fmla="val 16667"/>
            </a:avLst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Страховой представитель осуществляет информирование застрахованных лиц, подлежащих диспансеризации </a:t>
            </a:r>
            <a:r>
              <a:rPr lang="ru-RU" sz="11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раз  в 2 </a:t>
            </a:r>
            <a:r>
              <a:rPr lang="ru-RU" sz="11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года:</a:t>
            </a:r>
          </a:p>
          <a:p>
            <a:pPr marL="171450" indent="-171450">
              <a:buFontTx/>
              <a:buChar char="-"/>
            </a:pPr>
            <a:r>
              <a:rPr lang="ru-RU" sz="11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 </a:t>
            </a:r>
            <a:r>
              <a:rPr lang="ru-RU" sz="11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возможности прохождения </a:t>
            </a:r>
            <a:r>
              <a:rPr lang="ru-RU" sz="11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диспансеризации;</a:t>
            </a:r>
          </a:p>
          <a:p>
            <a:pPr marL="171450" indent="-171450">
              <a:buFontTx/>
              <a:buChar char="-"/>
            </a:pPr>
            <a:r>
              <a:rPr lang="ru-RU" sz="1100" b="1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 </a:t>
            </a:r>
            <a:r>
              <a:rPr lang="ru-RU" sz="1100" b="1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месте получения направления на данные </a:t>
            </a:r>
            <a:r>
              <a:rPr lang="ru-RU" sz="1100" b="1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обследования.</a:t>
            </a:r>
            <a:endParaRPr lang="ru-RU" sz="1100" b="1" i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9" name="Скругленный прямоугольник 38"/>
          <p:cNvSpPr/>
          <p:nvPr/>
        </p:nvSpPr>
        <p:spPr>
          <a:xfrm>
            <a:off x="3470301" y="2908390"/>
            <a:ext cx="955701" cy="326589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ru-RU" sz="1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этап</a:t>
            </a:r>
            <a:endParaRPr lang="en-US" sz="15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7" name="Прямая соединительная линия 36"/>
          <p:cNvCxnSpPr/>
          <p:nvPr/>
        </p:nvCxnSpPr>
        <p:spPr>
          <a:xfrm>
            <a:off x="5456785" y="829549"/>
            <a:ext cx="0" cy="1813759"/>
          </a:xfrm>
          <a:prstGeom prst="line">
            <a:avLst/>
          </a:prstGeom>
          <a:ln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Скругленная прямоугольная выноска 52"/>
          <p:cNvSpPr/>
          <p:nvPr/>
        </p:nvSpPr>
        <p:spPr>
          <a:xfrm>
            <a:off x="5962651" y="1812490"/>
            <a:ext cx="6101282" cy="1022919"/>
          </a:xfrm>
          <a:prstGeom prst="wedgeRoundRectCallout">
            <a:avLst>
              <a:gd name="adj1" fmla="val 2693"/>
              <a:gd name="adj2" fmla="val -66964"/>
              <a:gd name="adj3" fmla="val 16667"/>
            </a:avLst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100" b="1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Место получения направления на обследования в рамках диспансеризации определяется медицинской организацией:</a:t>
            </a:r>
            <a:endParaRPr lang="en-US" sz="1100" b="1" i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100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-врач-терапевт;</a:t>
            </a:r>
          </a:p>
          <a:p>
            <a:r>
              <a:rPr lang="ru-RU" sz="1100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-отделение (кабинет) медицинской профилактики;</a:t>
            </a:r>
          </a:p>
          <a:p>
            <a:r>
              <a:rPr lang="ru-RU" sz="1100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-фельдшер фельдшерского здравпункта или фельдшерского-акушерского пункта.</a:t>
            </a:r>
            <a:endParaRPr lang="ru-RU" sz="12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6" name="Скругленный прямоугольник 55"/>
          <p:cNvSpPr/>
          <p:nvPr/>
        </p:nvSpPr>
        <p:spPr>
          <a:xfrm>
            <a:off x="2063171" y="3696018"/>
            <a:ext cx="338094" cy="1529122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ru-RU" sz="1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результатами</a:t>
            </a:r>
            <a:endParaRPr lang="ru-RU" sz="12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63" name="Прямая со стрелкой 62"/>
          <p:cNvCxnSpPr/>
          <p:nvPr/>
        </p:nvCxnSpPr>
        <p:spPr>
          <a:xfrm flipV="1">
            <a:off x="2401265" y="4155127"/>
            <a:ext cx="288151" cy="257412"/>
          </a:xfrm>
          <a:prstGeom prst="straightConnector1">
            <a:avLst/>
          </a:prstGeom>
          <a:ln w="28575"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Прямая со стрелкой 68"/>
          <p:cNvCxnSpPr/>
          <p:nvPr/>
        </p:nvCxnSpPr>
        <p:spPr>
          <a:xfrm>
            <a:off x="2446728" y="4954275"/>
            <a:ext cx="197223" cy="288153"/>
          </a:xfrm>
          <a:prstGeom prst="straightConnector1">
            <a:avLst/>
          </a:prstGeom>
          <a:ln w="28575"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Прямая соединительная линия 74"/>
          <p:cNvCxnSpPr/>
          <p:nvPr/>
        </p:nvCxnSpPr>
        <p:spPr>
          <a:xfrm>
            <a:off x="5423647" y="2942982"/>
            <a:ext cx="0" cy="3542343"/>
          </a:xfrm>
          <a:prstGeom prst="line">
            <a:avLst/>
          </a:prstGeom>
          <a:ln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Скругленный прямоугольник 76"/>
          <p:cNvSpPr/>
          <p:nvPr/>
        </p:nvSpPr>
        <p:spPr>
          <a:xfrm>
            <a:off x="6821662" y="2899592"/>
            <a:ext cx="955701" cy="326589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II </a:t>
            </a:r>
            <a:r>
              <a:rPr lang="ru-RU" sz="1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этап</a:t>
            </a:r>
            <a:endParaRPr lang="en-US" sz="15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" name="Скругленная прямоугольная выноска 28"/>
          <p:cNvSpPr/>
          <p:nvPr/>
        </p:nvSpPr>
        <p:spPr>
          <a:xfrm>
            <a:off x="84526" y="878219"/>
            <a:ext cx="5040731" cy="1765089"/>
          </a:xfrm>
          <a:prstGeom prst="wedgeRoundRectCallout">
            <a:avLst>
              <a:gd name="adj1" fmla="val -49951"/>
              <a:gd name="adj2" fmla="val -33107"/>
              <a:gd name="adj3" fmla="val 16667"/>
            </a:avLst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100" b="1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Врач-терапевт, по завершению </a:t>
            </a:r>
            <a:r>
              <a:rPr lang="ru-RU" sz="1100" b="1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исследований </a:t>
            </a:r>
            <a:r>
              <a:rPr lang="ru-RU" sz="1100" b="1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диспансеризации</a:t>
            </a:r>
            <a:r>
              <a:rPr lang="ru-RU" sz="1100" b="1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100" b="1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проводимой </a:t>
            </a:r>
            <a:r>
              <a:rPr lang="ru-RU" sz="1100" b="1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периодичностью 1 раз в 3 </a:t>
            </a:r>
            <a:r>
              <a:rPr lang="ru-RU" sz="1100" b="1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года:</a:t>
            </a:r>
          </a:p>
          <a:p>
            <a:pPr marL="171450" indent="-171450">
              <a:buFontTx/>
              <a:buChar char="-"/>
            </a:pPr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информирует граждан в возрасте 48 лет о том, что на следующий год в возрасте 49 лет необходимо сдать кал на скрытую кровь с целью раннего выявления </a:t>
            </a:r>
            <a:r>
              <a:rPr lang="ru-RU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колоректального</a:t>
            </a:r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рака, риск развития которого в этом возрасте значительно повышен;</a:t>
            </a:r>
          </a:p>
          <a:p>
            <a:pPr marL="171450" indent="-171450">
              <a:buFontTx/>
              <a:buChar char="-"/>
            </a:pPr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информирует 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граждан (женщин) в возрасте 48 лет о том, что необходимо пройти маммографию с целью раннего выявления рака молочной железы, риск развития которого в этом возрасте значительно повышен. </a:t>
            </a:r>
          </a:p>
        </p:txBody>
      </p:sp>
      <p:sp>
        <p:nvSpPr>
          <p:cNvPr id="33" name="Скругленный прямоугольник 32"/>
          <p:cNvSpPr/>
          <p:nvPr/>
        </p:nvSpPr>
        <p:spPr>
          <a:xfrm>
            <a:off x="5886450" y="5438774"/>
            <a:ext cx="2695575" cy="1097287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случае необходимости уточнения диагноза  врач проводит дополнительное обследование пациента</a:t>
            </a:r>
            <a:endParaRPr lang="ru-RU" sz="1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4" name="Прямая со стрелкой 33"/>
          <p:cNvCxnSpPr/>
          <p:nvPr/>
        </p:nvCxnSpPr>
        <p:spPr>
          <a:xfrm>
            <a:off x="7128581" y="5242430"/>
            <a:ext cx="0" cy="196344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797332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 txBox="1">
            <a:spLocks/>
          </p:cNvSpPr>
          <p:nvPr/>
        </p:nvSpPr>
        <p:spPr>
          <a:xfrm>
            <a:off x="352425" y="40903"/>
            <a:ext cx="11515725" cy="58768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4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Информирование о возможности прохождения </a:t>
            </a:r>
            <a:r>
              <a:rPr lang="ru-RU" sz="24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диспансеризации, проводимой с периодичностью </a:t>
            </a:r>
            <a:r>
              <a:rPr lang="ru-RU" sz="24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раз в </a:t>
            </a:r>
            <a:r>
              <a:rPr lang="ru-RU" sz="24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</a:t>
            </a:r>
            <a:r>
              <a:rPr lang="ru-RU" sz="24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года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2DC5B-3DB8-4AD2-BF7D-52E3DDFA72AB}" type="slidenum">
              <a:rPr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8</a:t>
            </a:fld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2764319"/>
              </p:ext>
            </p:extLst>
          </p:nvPr>
        </p:nvGraphicFramePr>
        <p:xfrm>
          <a:off x="250827" y="1099060"/>
          <a:ext cx="11673314" cy="546799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046555"/>
                <a:gridCol w="2789801"/>
                <a:gridCol w="2899799"/>
                <a:gridCol w="2937159"/>
              </a:tblGrid>
              <a:tr h="933394"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ru-RU" sz="11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Субъект</a:t>
                      </a:r>
                    </a:p>
                  </a:txBody>
                  <a:tcPr marL="9128" marR="9128" marT="91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ru-RU" sz="11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Доля застрахованных лиц, индивидуально проинформированных о возможности прохождения диспансеризации, проводимой с периодичностью 1 раз </a:t>
                      </a:r>
                      <a:r>
                        <a:rPr lang="ru-RU" sz="11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</a:t>
                      </a:r>
                    </a:p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ru-RU" sz="11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</a:t>
                      </a:r>
                      <a:r>
                        <a:rPr lang="ru-RU" sz="11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года, от числа включенных в списки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28" marR="9128" marT="91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СМО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28" marR="9128" marT="91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54261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Российская </a:t>
                      </a:r>
                      <a:r>
                        <a:rPr lang="ru-RU" sz="14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Федерация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28" marR="9128" marT="91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107,57%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28" marR="9128" marT="91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Российская Федерация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28" marR="9128" marT="91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229958">
                <a:tc rowSpan="3"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Республика Татарстан</a:t>
                      </a:r>
                    </a:p>
                  </a:txBody>
                  <a:tcPr marL="171450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90,73%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95,95%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ООО «СК</a:t>
                      </a:r>
                      <a:r>
                        <a:rPr lang="ru-RU" sz="12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«АК БАРС-Мед»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22995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70,24%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ООО СМО</a:t>
                      </a:r>
                      <a:r>
                        <a:rPr lang="ru-RU" sz="12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«Чулпан-Мед»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22995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56,74%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ООО «СМО «Спасение»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229958">
                <a:tc rowSpan="2"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Ивановская область</a:t>
                      </a:r>
                    </a:p>
                  </a:txBody>
                  <a:tcPr marL="171450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90,69%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86,30%</a:t>
                      </a:r>
                      <a:endParaRPr lang="ru-RU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АО «СК «СОГАЗ-Мед»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22995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92,45%</a:t>
                      </a:r>
                      <a:endParaRPr lang="ru-RU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АО «СГ «Спасские ворота-М»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229958">
                <a:tc rowSpan="3"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Костромская область</a:t>
                      </a:r>
                    </a:p>
                  </a:txBody>
                  <a:tcPr marL="171450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87,31%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97,52%</a:t>
                      </a:r>
                      <a:endParaRPr lang="ru-RU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ООО</a:t>
                      </a:r>
                      <a:r>
                        <a:rPr lang="ru-RU" sz="12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«РГС-Медицина»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22995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41,77%</a:t>
                      </a:r>
                      <a:endParaRPr lang="ru-RU" sz="1200" b="1" dirty="0">
                        <a:solidFill>
                          <a:srgbClr val="C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АО «МАКС-М»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22995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140,27%</a:t>
                      </a:r>
                      <a:endParaRPr lang="ru-RU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ООО ВТБ МС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229958">
                <a:tc rowSpan="4"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Кировская область</a:t>
                      </a:r>
                    </a:p>
                  </a:txBody>
                  <a:tcPr marL="171450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83,03%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100,00%</a:t>
                      </a:r>
                      <a:endParaRPr lang="ru-RU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ООО</a:t>
                      </a:r>
                      <a:r>
                        <a:rPr lang="ru-RU" sz="12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ВТБ МС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22995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73,68%</a:t>
                      </a:r>
                      <a:endParaRPr lang="ru-RU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АО «МАКС-М»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22995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100,00%</a:t>
                      </a:r>
                      <a:endParaRPr lang="ru-RU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ООО</a:t>
                      </a:r>
                      <a:r>
                        <a:rPr lang="ru-RU" sz="12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СК «Ингосстрах-М»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22995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43,37%</a:t>
                      </a:r>
                      <a:endParaRPr lang="ru-RU" sz="1200" b="1" dirty="0">
                        <a:solidFill>
                          <a:srgbClr val="C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ООО</a:t>
                      </a:r>
                      <a:r>
                        <a:rPr lang="ru-RU" sz="12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«РГС-Медицина»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54261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Республика Калмыкия</a:t>
                      </a:r>
                    </a:p>
                  </a:txBody>
                  <a:tcPr marL="171450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67,89%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ООО</a:t>
                      </a:r>
                      <a:r>
                        <a:rPr lang="ru-RU" sz="12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ВТБ МС</a:t>
                      </a:r>
                      <a:endParaRPr lang="ru-RU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229958">
                <a:tc rowSpan="3"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Ямало-Ненецкий АО</a:t>
                      </a:r>
                    </a:p>
                  </a:txBody>
                  <a:tcPr marL="171450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55,93%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47,16%</a:t>
                      </a:r>
                      <a:endParaRPr lang="ru-RU" sz="1200" b="1" dirty="0">
                        <a:solidFill>
                          <a:srgbClr val="C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АО</a:t>
                      </a:r>
                      <a:r>
                        <a:rPr lang="ru-RU" sz="12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«ГМСК «Заполярье»</a:t>
                      </a:r>
                      <a:endParaRPr lang="ru-RU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22995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58,90%</a:t>
                      </a:r>
                      <a:endParaRPr lang="ru-RU" sz="1200" b="1" dirty="0">
                        <a:solidFill>
                          <a:srgbClr val="C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АО</a:t>
                      </a:r>
                      <a:r>
                        <a:rPr lang="ru-RU" sz="12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«МСК «Новый Уренгой»</a:t>
                      </a:r>
                      <a:endParaRPr lang="ru-RU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22995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61,95%</a:t>
                      </a:r>
                      <a:endParaRPr lang="ru-RU" sz="1200" b="1" dirty="0">
                        <a:solidFill>
                          <a:srgbClr val="C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АО «СК «СОГАЗ-Мед»</a:t>
                      </a:r>
                      <a:endParaRPr lang="ru-RU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9104393" y="692790"/>
            <a:ext cx="28542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январь-апрель 2018 года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9276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 txBox="1">
            <a:spLocks/>
          </p:cNvSpPr>
          <p:nvPr/>
        </p:nvSpPr>
        <p:spPr>
          <a:xfrm>
            <a:off x="352425" y="40903"/>
            <a:ext cx="11515725" cy="58768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4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24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нформирование о возможности прохождения </a:t>
            </a:r>
            <a:r>
              <a:rPr lang="ru-RU" sz="24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диспансеризации, проводимой с периодичностью 1 раз в </a:t>
            </a:r>
            <a:r>
              <a:rPr lang="ru-RU" sz="24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года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2DC5B-3DB8-4AD2-BF7D-52E3DDFA72AB}" type="slidenum">
              <a:rPr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9</a:t>
            </a:fld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3818262"/>
              </p:ext>
            </p:extLst>
          </p:nvPr>
        </p:nvGraphicFramePr>
        <p:xfrm>
          <a:off x="93806" y="831813"/>
          <a:ext cx="5946775" cy="579227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556868"/>
                <a:gridCol w="2795335"/>
                <a:gridCol w="1594572"/>
              </a:tblGrid>
              <a:tr h="1295236"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ru-RU" sz="105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Субъект</a:t>
                      </a:r>
                    </a:p>
                  </a:txBody>
                  <a:tcPr marL="9128" marR="9128" marT="91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ru-RU" sz="105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Доля застрахованных лиц, индивидуально проинформированных о возможности прохождения диспансеризации, проводимой с периодичностью 1 раз в </a:t>
                      </a:r>
                      <a:endParaRPr lang="ru-RU" sz="1050" b="1" u="none" strike="noStrike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ru-RU" sz="105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</a:t>
                      </a:r>
                      <a:r>
                        <a:rPr lang="ru-RU" sz="105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года, от числа включенных в списки</a:t>
                      </a:r>
                      <a:endParaRPr lang="ru-RU" sz="105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28" marR="9128" marT="91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ru-RU" sz="105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СМО</a:t>
                      </a:r>
                      <a:endParaRPr lang="ru-RU" sz="105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28" marR="9128" marT="91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45389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Российская </a:t>
                      </a:r>
                      <a:r>
                        <a:rPr lang="ru-RU" sz="14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Федерация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28" marR="9128" marT="91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71,39%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28" marR="9128" marT="91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Российская</a:t>
                      </a:r>
                      <a:r>
                        <a:rPr lang="ru-RU" sz="14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Федерация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28" marR="9128" marT="91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39082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Республика Адыгея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450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9C0006"/>
                          </a:solidFill>
                          <a:effectLst/>
                          <a:latin typeface="Times New Roman"/>
                        </a:rPr>
                        <a:t>0,00%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5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ООО ВТБ МС</a:t>
                      </a:r>
                      <a:endParaRPr lang="ru-RU" sz="1050" b="1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84501">
                <a:tc rowSpan="3">
                  <a:txBody>
                    <a:bodyPr/>
                    <a:lstStyle/>
                    <a:p>
                      <a:pPr algn="l" fontAlgn="ctr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Самарская область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450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9C0006"/>
                          </a:solidFill>
                          <a:effectLst/>
                          <a:latin typeface="Times New Roman"/>
                        </a:rPr>
                        <a:t>0,00%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5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АО</a:t>
                      </a:r>
                      <a:r>
                        <a:rPr lang="ru-RU" sz="105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 «МАКС-М»</a:t>
                      </a:r>
                      <a:endParaRPr lang="ru-RU" sz="1050" b="1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18450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5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АО СК «АСКОМЕД»</a:t>
                      </a:r>
                      <a:endParaRPr lang="ru-RU" sz="1050" b="1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35908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5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АО СК «</a:t>
                      </a:r>
                      <a:r>
                        <a:rPr lang="ru-RU" sz="1050" b="1" i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Астро</a:t>
                      </a:r>
                      <a:r>
                        <a:rPr lang="ru-RU" sz="105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-Волга-Мед»</a:t>
                      </a:r>
                      <a:endParaRPr lang="ru-RU" sz="1050" b="1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184501">
                <a:tc rowSpan="3">
                  <a:txBody>
                    <a:bodyPr/>
                    <a:lstStyle/>
                    <a:p>
                      <a:pPr algn="l" fontAlgn="ctr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Ханты-Мансийский АО - Югра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450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9C0006"/>
                          </a:solidFill>
                          <a:effectLst/>
                          <a:latin typeface="Times New Roman"/>
                        </a:rPr>
                        <a:t>0,00%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АО «СК «СОГАЗ-Мед»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8450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5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ООО «РГС-Медицина»</a:t>
                      </a:r>
                      <a:endParaRPr lang="ru-RU" sz="1050" b="1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53366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5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ООО</a:t>
                      </a:r>
                      <a:r>
                        <a:rPr lang="ru-RU" sz="105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 «АльфаСтрахование-ОМС»</a:t>
                      </a:r>
                      <a:endParaRPr lang="ru-RU" sz="1050" b="1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84501">
                <a:tc rowSpan="3">
                  <a:txBody>
                    <a:bodyPr/>
                    <a:lstStyle/>
                    <a:p>
                      <a:pPr algn="l" fontAlgn="ctr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Красноярский край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450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9C0006"/>
                          </a:solidFill>
                          <a:effectLst/>
                          <a:latin typeface="Times New Roman"/>
                        </a:rPr>
                        <a:t>0,00%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5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АО</a:t>
                      </a:r>
                      <a:r>
                        <a:rPr lang="ru-RU" sz="105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 МСО «НАДЕЖДА»</a:t>
                      </a:r>
                      <a:endParaRPr lang="ru-RU" sz="1050" b="1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35908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5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ООО</a:t>
                      </a:r>
                      <a:r>
                        <a:rPr lang="ru-RU" sz="105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 МСК «Медика-Восток»</a:t>
                      </a:r>
                      <a:endParaRPr lang="ru-RU" sz="1050" b="1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18450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5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ООО ВТБ МС</a:t>
                      </a:r>
                      <a:endParaRPr lang="ru-RU" sz="1050" b="1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184501">
                <a:tc rowSpan="3">
                  <a:txBody>
                    <a:bodyPr/>
                    <a:lstStyle/>
                    <a:p>
                      <a:pPr algn="l" fontAlgn="ctr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Омская область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450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9C0006"/>
                          </a:solidFill>
                          <a:effectLst/>
                          <a:latin typeface="Times New Roman"/>
                        </a:rPr>
                        <a:t>0,00%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5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ООО «РГС-Медицина»</a:t>
                      </a:r>
                      <a:endParaRPr lang="ru-RU" sz="1050" b="1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53366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5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ООО</a:t>
                      </a:r>
                      <a:r>
                        <a:rPr lang="ru-RU" sz="105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 «АльфаСтрахование-ОМС»</a:t>
                      </a:r>
                      <a:endParaRPr lang="ru-RU" sz="1050" b="1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8450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5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ООО ВТБ МС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9082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Сахалинская область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1450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9C0006"/>
                          </a:solidFill>
                          <a:effectLst/>
                          <a:latin typeface="Times New Roman"/>
                        </a:rPr>
                        <a:t>0,00%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АО «СК «СОГАЗ-Мед»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9104393" y="325449"/>
            <a:ext cx="28542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январь-апрель 2018 года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3202860"/>
              </p:ext>
            </p:extLst>
          </p:nvPr>
        </p:nvGraphicFramePr>
        <p:xfrm>
          <a:off x="6410036" y="831806"/>
          <a:ext cx="5548600" cy="578142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774300"/>
                <a:gridCol w="2774300"/>
              </a:tblGrid>
              <a:tr h="711658">
                <a:tc gridSpan="2"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Субъекты, не представившие информацию об информировании о возможности прохождения диспансеризации, проводимой с периодичностью 1 раз в 2 года</a:t>
                      </a:r>
                    </a:p>
                  </a:txBody>
                  <a:tcPr marL="138676" marR="7704" marT="77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38676" marR="7704" marT="7704" marB="0" anchor="ctr"/>
                </a:tc>
              </a:tr>
              <a:tr h="266830">
                <a:tc>
                  <a:txBody>
                    <a:bodyPr/>
                    <a:lstStyle/>
                    <a:p>
                      <a:pPr algn="l" fontAlgn="ctr">
                        <a:lnSpc>
                          <a:spcPct val="100000"/>
                        </a:lnSpc>
                      </a:pPr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Белгородская область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38676" marR="7704" marT="77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lnSpc>
                          <a:spcPct val="100000"/>
                        </a:lnSpc>
                      </a:pPr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Республика Башкортостан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38676" marR="7704" marT="77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6830">
                <a:tc>
                  <a:txBody>
                    <a:bodyPr/>
                    <a:lstStyle/>
                    <a:p>
                      <a:pPr algn="l" fontAlgn="ctr">
                        <a:lnSpc>
                          <a:spcPct val="100000"/>
                        </a:lnSpc>
                      </a:pPr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Ивановская область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38676" marR="7704" marT="77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lnSpc>
                          <a:spcPct val="100000"/>
                        </a:lnSpc>
                      </a:pPr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Республика Марий Эл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38676" marR="7704" marT="77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6830">
                <a:tc>
                  <a:txBody>
                    <a:bodyPr/>
                    <a:lstStyle/>
                    <a:p>
                      <a:pPr algn="l" fontAlgn="ctr">
                        <a:lnSpc>
                          <a:spcPct val="100000"/>
                        </a:lnSpc>
                      </a:pPr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Калужская область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38676" marR="7704" marT="77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lnSpc>
                          <a:spcPct val="100000"/>
                        </a:lnSpc>
                      </a:pPr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Удмуртская Республика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38676" marR="7704" marT="77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6830">
                <a:tc>
                  <a:txBody>
                    <a:bodyPr/>
                    <a:lstStyle/>
                    <a:p>
                      <a:pPr algn="l" fontAlgn="ctr">
                        <a:lnSpc>
                          <a:spcPct val="100000"/>
                        </a:lnSpc>
                      </a:pPr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Костромская область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38676" marR="7704" marT="77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lnSpc>
                          <a:spcPct val="100000"/>
                        </a:lnSpc>
                      </a:pPr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Саратовская область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38676" marR="7704" marT="77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6830">
                <a:tc>
                  <a:txBody>
                    <a:bodyPr/>
                    <a:lstStyle/>
                    <a:p>
                      <a:pPr algn="l" fontAlgn="ctr">
                        <a:lnSpc>
                          <a:spcPct val="100000"/>
                        </a:lnSpc>
                      </a:pPr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Тамбовская область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38676" marR="7704" marT="77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lnSpc>
                          <a:spcPct val="100000"/>
                        </a:lnSpc>
                      </a:pPr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Свердловская область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38676" marR="7704" marT="77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6830">
                <a:tc>
                  <a:txBody>
                    <a:bodyPr/>
                    <a:lstStyle/>
                    <a:p>
                      <a:pPr algn="l" fontAlgn="ctr">
                        <a:lnSpc>
                          <a:spcPct val="100000"/>
                        </a:lnSpc>
                      </a:pPr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Ярославская область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38676" marR="7704" marT="77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lnSpc>
                          <a:spcPct val="100000"/>
                        </a:lnSpc>
                      </a:pPr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Ямало-Ненецкий АО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38676" marR="7704" marT="77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6830">
                <a:tc>
                  <a:txBody>
                    <a:bodyPr/>
                    <a:lstStyle/>
                    <a:p>
                      <a:pPr algn="l" fontAlgn="ctr">
                        <a:lnSpc>
                          <a:spcPct val="100000"/>
                        </a:lnSpc>
                      </a:pPr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Республика Коми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38676" marR="7704" marT="77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lnSpc>
                          <a:spcPct val="100000"/>
                        </a:lnSpc>
                      </a:pPr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Республика Алтай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38676" marR="7704" marT="77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6830">
                <a:tc>
                  <a:txBody>
                    <a:bodyPr/>
                    <a:lstStyle/>
                    <a:p>
                      <a:pPr algn="l" fontAlgn="ctr">
                        <a:lnSpc>
                          <a:spcPct val="100000"/>
                        </a:lnSpc>
                      </a:pPr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Архангельская область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38676" marR="7704" marT="77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lnSpc>
                          <a:spcPct val="100000"/>
                        </a:lnSpc>
                      </a:pPr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Республика Тыва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38676" marR="7704" marT="77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6830">
                <a:tc>
                  <a:txBody>
                    <a:bodyPr/>
                    <a:lstStyle/>
                    <a:p>
                      <a:pPr algn="l" fontAlgn="ctr">
                        <a:lnSpc>
                          <a:spcPct val="100000"/>
                        </a:lnSpc>
                      </a:pPr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Вологодская область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38676" marR="7704" marT="77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lnSpc>
                          <a:spcPct val="100000"/>
                        </a:lnSpc>
                      </a:pPr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Республика Хакасия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38676" marR="7704" marT="77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6830">
                <a:tc>
                  <a:txBody>
                    <a:bodyPr/>
                    <a:lstStyle/>
                    <a:p>
                      <a:pPr algn="l" fontAlgn="ctr">
                        <a:lnSpc>
                          <a:spcPct val="100000"/>
                        </a:lnSpc>
                      </a:pPr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Мурманская область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38676" marR="7704" marT="77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lnSpc>
                          <a:spcPct val="100000"/>
                        </a:lnSpc>
                      </a:pPr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Забайкальский край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38676" marR="7704" marT="77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6830">
                <a:tc>
                  <a:txBody>
                    <a:bodyPr/>
                    <a:lstStyle/>
                    <a:p>
                      <a:pPr algn="l" fontAlgn="ctr">
                        <a:lnSpc>
                          <a:spcPct val="100000"/>
                        </a:lnSpc>
                      </a:pPr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Ненецкий автономный округ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38676" marR="7704" marT="77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lnSpc>
                          <a:spcPct val="100000"/>
                        </a:lnSpc>
                      </a:pPr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Новосибирская область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38676" marR="7704" marT="77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6830">
                <a:tc>
                  <a:txBody>
                    <a:bodyPr/>
                    <a:lstStyle/>
                    <a:p>
                      <a:pPr algn="l" fontAlgn="ctr">
                        <a:lnSpc>
                          <a:spcPct val="100000"/>
                        </a:lnSpc>
                      </a:pPr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Республика Калмыкия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38676" marR="7704" marT="77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lnSpc>
                          <a:spcPct val="100000"/>
                        </a:lnSpc>
                      </a:pPr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Томская область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38676" marR="7704" marT="77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6830">
                <a:tc>
                  <a:txBody>
                    <a:bodyPr/>
                    <a:lstStyle/>
                    <a:p>
                      <a:pPr algn="l" fontAlgn="ctr">
                        <a:lnSpc>
                          <a:spcPct val="100000"/>
                        </a:lnSpc>
                      </a:pPr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Волгоградская область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38676" marR="7704" marT="77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lnSpc>
                          <a:spcPct val="100000"/>
                        </a:lnSpc>
                      </a:pPr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Камчатский край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38676" marR="7704" marT="77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6830">
                <a:tc>
                  <a:txBody>
                    <a:bodyPr/>
                    <a:lstStyle/>
                    <a:p>
                      <a:pPr algn="l" fontAlgn="ctr">
                        <a:lnSpc>
                          <a:spcPct val="100000"/>
                        </a:lnSpc>
                      </a:pPr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Ростовская область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38676" marR="7704" marT="77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lnSpc>
                          <a:spcPct val="100000"/>
                        </a:lnSpc>
                      </a:pPr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Хабаровский край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38676" marR="7704" marT="77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6830">
                <a:tc>
                  <a:txBody>
                    <a:bodyPr/>
                    <a:lstStyle/>
                    <a:p>
                      <a:pPr algn="l" fontAlgn="ctr">
                        <a:lnSpc>
                          <a:spcPct val="100000"/>
                        </a:lnSpc>
                      </a:pPr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Севастополь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38676" marR="7704" marT="77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lnSpc>
                          <a:spcPct val="100000"/>
                        </a:lnSpc>
                      </a:pPr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Магаданская область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38676" marR="7704" marT="77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6830">
                <a:tc>
                  <a:txBody>
                    <a:bodyPr/>
                    <a:lstStyle/>
                    <a:p>
                      <a:pPr algn="l" fontAlgn="ctr">
                        <a:lnSpc>
                          <a:spcPct val="100000"/>
                        </a:lnSpc>
                      </a:pPr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Республика Дагестан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38676" marR="7704" marT="77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lnSpc>
                          <a:spcPct val="100000"/>
                        </a:lnSpc>
                      </a:pPr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Еврейская автономная область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38676" marR="7704" marT="77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6830">
                <a:tc>
                  <a:txBody>
                    <a:bodyPr/>
                    <a:lstStyle/>
                    <a:p>
                      <a:pPr algn="l" fontAlgn="ctr">
                        <a:lnSpc>
                          <a:spcPct val="100000"/>
                        </a:lnSpc>
                      </a:pPr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Республика Ингушетия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38676" marR="7704" marT="77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lnSpc>
                          <a:spcPct val="100000"/>
                        </a:lnSpc>
                      </a:pPr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Чукотский автономный округ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38676" marR="7704" marT="77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6830">
                <a:tc>
                  <a:txBody>
                    <a:bodyPr/>
                    <a:lstStyle/>
                    <a:p>
                      <a:pPr algn="l" fontAlgn="ctr">
                        <a:lnSpc>
                          <a:spcPct val="100000"/>
                        </a:lnSpc>
                      </a:pPr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Кабардино-Балкарская Республика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38676" marR="7704" marT="77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lnSpc>
                          <a:spcPct val="100000"/>
                        </a:lnSpc>
                      </a:pPr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Байконур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338" marR="7704" marT="77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6830">
                <a:tc>
                  <a:txBody>
                    <a:bodyPr/>
                    <a:lstStyle/>
                    <a:p>
                      <a:pPr algn="l" fontAlgn="ctr">
                        <a:lnSpc>
                          <a:spcPct val="100000"/>
                        </a:lnSpc>
                      </a:pPr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Республика Северная Осетия-Алания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38676" marR="7704" marT="77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lnSpc>
                          <a:spcPct val="100000"/>
                        </a:lnSpc>
                      </a:pP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38676" marR="7704" marT="77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cxnSp>
        <p:nvCxnSpPr>
          <p:cNvPr id="13" name="Прямая соединительная линия 12"/>
          <p:cNvCxnSpPr/>
          <p:nvPr/>
        </p:nvCxnSpPr>
        <p:spPr>
          <a:xfrm>
            <a:off x="6226071" y="831812"/>
            <a:ext cx="0" cy="5873787"/>
          </a:xfrm>
          <a:prstGeom prst="line">
            <a:avLst/>
          </a:prstGeom>
          <a:ln w="28575">
            <a:solidFill>
              <a:schemeClr val="accent6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43938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Базовая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Другая 1">
      <a:majorFont>
        <a:latin typeface="Segoe UI Semibold"/>
        <a:ea typeface=""/>
        <a:cs typeface=""/>
      </a:majorFont>
      <a:minorFont>
        <a:latin typeface="Segoe UI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13387</TotalTime>
  <Words>6011</Words>
  <Application>Microsoft Office PowerPoint</Application>
  <PresentationFormat>Произвольный</PresentationFormat>
  <Paragraphs>1976</Paragraphs>
  <Slides>24</Slides>
  <Notes>6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 Office</vt:lpstr>
      <vt:lpstr>Итоги работы call-центров страховых медицинских организаций с обращениями граждан в период январь-апрель 2018 года  Результаты деятельности страховых представителей 1 и 2 уровней страховых медицинских организаций за 4 месяца 2018 года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Ковалева Наталья Николаевна</cp:lastModifiedBy>
  <cp:revision>1031</cp:revision>
  <cp:lastPrinted>2018-06-14T11:50:19Z</cp:lastPrinted>
  <dcterms:created xsi:type="dcterms:W3CDTF">2016-04-10T13:52:24Z</dcterms:created>
  <dcterms:modified xsi:type="dcterms:W3CDTF">2018-06-14T18:01:18Z</dcterms:modified>
</cp:coreProperties>
</file>